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sldIdLst>
    <p:sldId id="256" r:id="rId2"/>
    <p:sldId id="257" r:id="rId3"/>
    <p:sldId id="259" r:id="rId4"/>
    <p:sldId id="260" r:id="rId5"/>
    <p:sldId id="261" r:id="rId6"/>
    <p:sldId id="262" r:id="rId7"/>
    <p:sldId id="263" r:id="rId8"/>
    <p:sldId id="264" r:id="rId9"/>
    <p:sldId id="265" r:id="rId10"/>
    <p:sldId id="266" r:id="rId11"/>
    <p:sldId id="267" r:id="rId12"/>
    <p:sldId id="258"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68" autoAdjust="0"/>
    <p:restoredTop sz="94660"/>
  </p:normalViewPr>
  <p:slideViewPr>
    <p:cSldViewPr snapToGrid="0">
      <p:cViewPr varScale="1">
        <p:scale>
          <a:sx n="72" d="100"/>
          <a:sy n="72" d="100"/>
        </p:scale>
        <p:origin x="64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A7E689-8425-4E76-ABB0-2CA4B1E2F49E}"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B1FFA1BE-6F36-4820-B5C9-26959060AE37}">
      <dgm:prSet/>
      <dgm:spPr/>
      <dgm:t>
        <a:bodyPr/>
        <a:lstStyle/>
        <a:p>
          <a:r>
            <a:rPr lang="en-US"/>
            <a:t>Sayles School is a pre-K through 8</a:t>
          </a:r>
          <a:r>
            <a:rPr lang="en-US" baseline="30000"/>
            <a:t>th</a:t>
          </a:r>
          <a:r>
            <a:rPr lang="en-US"/>
            <a:t> grade public school.</a:t>
          </a:r>
        </a:p>
      </dgm:t>
    </dgm:pt>
    <dgm:pt modelId="{CD8AC922-6C0B-47BF-80A1-9093195E215D}" type="parTrans" cxnId="{0B4AB788-4842-44B1-918A-561A389A6F43}">
      <dgm:prSet/>
      <dgm:spPr/>
      <dgm:t>
        <a:bodyPr/>
        <a:lstStyle/>
        <a:p>
          <a:endParaRPr lang="en-US"/>
        </a:p>
      </dgm:t>
    </dgm:pt>
    <dgm:pt modelId="{B83767F5-C6D2-47AD-B26E-DAC14341EFF6}" type="sibTrans" cxnId="{0B4AB788-4842-44B1-918A-561A389A6F43}">
      <dgm:prSet/>
      <dgm:spPr/>
      <dgm:t>
        <a:bodyPr/>
        <a:lstStyle/>
        <a:p>
          <a:endParaRPr lang="en-US"/>
        </a:p>
      </dgm:t>
    </dgm:pt>
    <dgm:pt modelId="{0DCC9CD6-92E6-43F2-AAEC-A4B66E542416}">
      <dgm:prSet/>
      <dgm:spPr/>
      <dgm:t>
        <a:bodyPr/>
        <a:lstStyle/>
        <a:p>
          <a:r>
            <a:rPr lang="en-US"/>
            <a:t>302 students currently enrolled</a:t>
          </a:r>
        </a:p>
      </dgm:t>
    </dgm:pt>
    <dgm:pt modelId="{1013BF24-EEE0-4F97-A684-357E69CABA18}" type="parTrans" cxnId="{D780963E-23D8-430E-B10D-7D838E5F1519}">
      <dgm:prSet/>
      <dgm:spPr/>
      <dgm:t>
        <a:bodyPr/>
        <a:lstStyle/>
        <a:p>
          <a:endParaRPr lang="en-US"/>
        </a:p>
      </dgm:t>
    </dgm:pt>
    <dgm:pt modelId="{D3767BAF-697D-44F2-9334-3413BB4AD259}" type="sibTrans" cxnId="{D780963E-23D8-430E-B10D-7D838E5F1519}">
      <dgm:prSet/>
      <dgm:spPr/>
      <dgm:t>
        <a:bodyPr/>
        <a:lstStyle/>
        <a:p>
          <a:endParaRPr lang="en-US"/>
        </a:p>
      </dgm:t>
    </dgm:pt>
    <dgm:pt modelId="{86DAF362-11D0-4156-9B60-81B22A8FAA33}">
      <dgm:prSet/>
      <dgm:spPr/>
      <dgm:t>
        <a:bodyPr/>
        <a:lstStyle/>
        <a:p>
          <a:r>
            <a:rPr lang="en-US"/>
            <a:t>Fusion Paperboard closed in 2014-no other big businesses in area.</a:t>
          </a:r>
        </a:p>
      </dgm:t>
    </dgm:pt>
    <dgm:pt modelId="{BE2E2683-303F-491E-9E64-250226AC5141}" type="parTrans" cxnId="{EF6433EB-A1DF-4242-9F62-A069A7AD98A8}">
      <dgm:prSet/>
      <dgm:spPr/>
      <dgm:t>
        <a:bodyPr/>
        <a:lstStyle/>
        <a:p>
          <a:endParaRPr lang="en-US"/>
        </a:p>
      </dgm:t>
    </dgm:pt>
    <dgm:pt modelId="{8F35F297-C617-4E8F-9127-4A105B4CD459}" type="sibTrans" cxnId="{EF6433EB-A1DF-4242-9F62-A069A7AD98A8}">
      <dgm:prSet/>
      <dgm:spPr/>
      <dgm:t>
        <a:bodyPr/>
        <a:lstStyle/>
        <a:p>
          <a:endParaRPr lang="en-US"/>
        </a:p>
      </dgm:t>
    </dgm:pt>
    <dgm:pt modelId="{FF6D1D6F-D421-4C07-9B24-E832A9D1266A}">
      <dgm:prSet/>
      <dgm:spPr/>
      <dgm:t>
        <a:bodyPr/>
        <a:lstStyle/>
        <a:p>
          <a:r>
            <a:rPr lang="en-US"/>
            <a:t>Spring 2018-Sayles School is $800,000 in debt.</a:t>
          </a:r>
        </a:p>
      </dgm:t>
    </dgm:pt>
    <dgm:pt modelId="{DDC4FD1F-D561-43DB-ADC8-E11CBBB5F95E}" type="parTrans" cxnId="{C2422FB1-4E54-4E89-954E-3747914478C8}">
      <dgm:prSet/>
      <dgm:spPr/>
      <dgm:t>
        <a:bodyPr/>
        <a:lstStyle/>
        <a:p>
          <a:endParaRPr lang="en-US"/>
        </a:p>
      </dgm:t>
    </dgm:pt>
    <dgm:pt modelId="{72FA9AE9-CCD9-41E4-AB46-66C9B9FF6E90}" type="sibTrans" cxnId="{C2422FB1-4E54-4E89-954E-3747914478C8}">
      <dgm:prSet/>
      <dgm:spPr/>
      <dgm:t>
        <a:bodyPr/>
        <a:lstStyle/>
        <a:p>
          <a:endParaRPr lang="en-US"/>
        </a:p>
      </dgm:t>
    </dgm:pt>
    <dgm:pt modelId="{E90C67A5-2C9A-49F0-98C3-F922CDF7AF86}">
      <dgm:prSet/>
      <dgm:spPr/>
      <dgm:t>
        <a:bodyPr/>
        <a:lstStyle/>
        <a:p>
          <a:r>
            <a:rPr lang="en-US"/>
            <a:t>Many administrative changes in the last 5 years.</a:t>
          </a:r>
        </a:p>
      </dgm:t>
    </dgm:pt>
    <dgm:pt modelId="{D10ECAAF-29AC-472B-8C76-EEF2025C17E3}" type="parTrans" cxnId="{27EB54EA-91AB-43D0-8444-DC7F7791E143}">
      <dgm:prSet/>
      <dgm:spPr/>
      <dgm:t>
        <a:bodyPr/>
        <a:lstStyle/>
        <a:p>
          <a:endParaRPr lang="en-US"/>
        </a:p>
      </dgm:t>
    </dgm:pt>
    <dgm:pt modelId="{D8EA45E2-5AF8-474E-88D3-E17DBE6FF13D}" type="sibTrans" cxnId="{27EB54EA-91AB-43D0-8444-DC7F7791E143}">
      <dgm:prSet/>
      <dgm:spPr/>
      <dgm:t>
        <a:bodyPr/>
        <a:lstStyle/>
        <a:p>
          <a:endParaRPr lang="en-US"/>
        </a:p>
      </dgm:t>
    </dgm:pt>
    <dgm:pt modelId="{786786E2-BB69-4192-BD1D-D23092E1B807}">
      <dgm:prSet/>
      <dgm:spPr/>
      <dgm:t>
        <a:bodyPr/>
        <a:lstStyle/>
        <a:p>
          <a:r>
            <a:rPr lang="en-US"/>
            <a:t>Teachers lack support services, materials, resources, and training.</a:t>
          </a:r>
        </a:p>
      </dgm:t>
    </dgm:pt>
    <dgm:pt modelId="{09E27048-9277-4481-A072-EAEEABD4CB47}" type="parTrans" cxnId="{88EF3665-ED2F-4E34-A281-9736EB52282E}">
      <dgm:prSet/>
      <dgm:spPr/>
      <dgm:t>
        <a:bodyPr/>
        <a:lstStyle/>
        <a:p>
          <a:endParaRPr lang="en-US"/>
        </a:p>
      </dgm:t>
    </dgm:pt>
    <dgm:pt modelId="{13598014-C1C3-4A6A-8837-EA6447783CB7}" type="sibTrans" cxnId="{88EF3665-ED2F-4E34-A281-9736EB52282E}">
      <dgm:prSet/>
      <dgm:spPr/>
      <dgm:t>
        <a:bodyPr/>
        <a:lstStyle/>
        <a:p>
          <a:endParaRPr lang="en-US"/>
        </a:p>
      </dgm:t>
    </dgm:pt>
    <dgm:pt modelId="{12F6366C-D89B-4208-B56E-32F4D35B92C7}" type="pres">
      <dgm:prSet presAssocID="{D8A7E689-8425-4E76-ABB0-2CA4B1E2F49E}" presName="vert0" presStyleCnt="0">
        <dgm:presLayoutVars>
          <dgm:dir/>
          <dgm:animOne val="branch"/>
          <dgm:animLvl val="lvl"/>
        </dgm:presLayoutVars>
      </dgm:prSet>
      <dgm:spPr/>
    </dgm:pt>
    <dgm:pt modelId="{377698AD-02E3-4040-AA4D-9BBEAE2E88EB}" type="pres">
      <dgm:prSet presAssocID="{B1FFA1BE-6F36-4820-B5C9-26959060AE37}" presName="thickLine" presStyleLbl="alignNode1" presStyleIdx="0" presStyleCnt="6"/>
      <dgm:spPr/>
    </dgm:pt>
    <dgm:pt modelId="{C874B8D8-0C10-41E7-A21C-88CDA6D5AADD}" type="pres">
      <dgm:prSet presAssocID="{B1FFA1BE-6F36-4820-B5C9-26959060AE37}" presName="horz1" presStyleCnt="0"/>
      <dgm:spPr/>
    </dgm:pt>
    <dgm:pt modelId="{C1AA1986-3A4F-41A4-BF67-35C533E20010}" type="pres">
      <dgm:prSet presAssocID="{B1FFA1BE-6F36-4820-B5C9-26959060AE37}" presName="tx1" presStyleLbl="revTx" presStyleIdx="0" presStyleCnt="6"/>
      <dgm:spPr/>
    </dgm:pt>
    <dgm:pt modelId="{754F384B-2311-422C-82C4-A5A0BF81D00A}" type="pres">
      <dgm:prSet presAssocID="{B1FFA1BE-6F36-4820-B5C9-26959060AE37}" presName="vert1" presStyleCnt="0"/>
      <dgm:spPr/>
    </dgm:pt>
    <dgm:pt modelId="{FF904F1E-2E6B-40FF-AAC1-22760DFBC83E}" type="pres">
      <dgm:prSet presAssocID="{0DCC9CD6-92E6-43F2-AAEC-A4B66E542416}" presName="thickLine" presStyleLbl="alignNode1" presStyleIdx="1" presStyleCnt="6"/>
      <dgm:spPr/>
    </dgm:pt>
    <dgm:pt modelId="{BFC15E4B-F170-4D48-9803-B8201EB14306}" type="pres">
      <dgm:prSet presAssocID="{0DCC9CD6-92E6-43F2-AAEC-A4B66E542416}" presName="horz1" presStyleCnt="0"/>
      <dgm:spPr/>
    </dgm:pt>
    <dgm:pt modelId="{D65A4A51-DC34-420D-AAF9-B1E267DD193B}" type="pres">
      <dgm:prSet presAssocID="{0DCC9CD6-92E6-43F2-AAEC-A4B66E542416}" presName="tx1" presStyleLbl="revTx" presStyleIdx="1" presStyleCnt="6"/>
      <dgm:spPr/>
    </dgm:pt>
    <dgm:pt modelId="{1CE2DFBF-18FF-4837-A570-43DA4BD1180A}" type="pres">
      <dgm:prSet presAssocID="{0DCC9CD6-92E6-43F2-AAEC-A4B66E542416}" presName="vert1" presStyleCnt="0"/>
      <dgm:spPr/>
    </dgm:pt>
    <dgm:pt modelId="{FA993ECA-BAD2-4631-896C-A44BEC652F36}" type="pres">
      <dgm:prSet presAssocID="{86DAF362-11D0-4156-9B60-81B22A8FAA33}" presName="thickLine" presStyleLbl="alignNode1" presStyleIdx="2" presStyleCnt="6"/>
      <dgm:spPr/>
    </dgm:pt>
    <dgm:pt modelId="{B5A7816A-CF4D-4022-9D38-28A69C8788B5}" type="pres">
      <dgm:prSet presAssocID="{86DAF362-11D0-4156-9B60-81B22A8FAA33}" presName="horz1" presStyleCnt="0"/>
      <dgm:spPr/>
    </dgm:pt>
    <dgm:pt modelId="{1FC6A8FB-E2F9-427D-AA10-3726985B7591}" type="pres">
      <dgm:prSet presAssocID="{86DAF362-11D0-4156-9B60-81B22A8FAA33}" presName="tx1" presStyleLbl="revTx" presStyleIdx="2" presStyleCnt="6"/>
      <dgm:spPr/>
    </dgm:pt>
    <dgm:pt modelId="{90EE78A5-A8F5-46DF-893F-205AC84DCF7D}" type="pres">
      <dgm:prSet presAssocID="{86DAF362-11D0-4156-9B60-81B22A8FAA33}" presName="vert1" presStyleCnt="0"/>
      <dgm:spPr/>
    </dgm:pt>
    <dgm:pt modelId="{0DE67D16-93D9-480E-9A10-F892F3CBE216}" type="pres">
      <dgm:prSet presAssocID="{FF6D1D6F-D421-4C07-9B24-E832A9D1266A}" presName="thickLine" presStyleLbl="alignNode1" presStyleIdx="3" presStyleCnt="6"/>
      <dgm:spPr/>
    </dgm:pt>
    <dgm:pt modelId="{126C09A0-50D7-476F-A373-8BED74B8DD79}" type="pres">
      <dgm:prSet presAssocID="{FF6D1D6F-D421-4C07-9B24-E832A9D1266A}" presName="horz1" presStyleCnt="0"/>
      <dgm:spPr/>
    </dgm:pt>
    <dgm:pt modelId="{144695CC-4B90-4B14-84DF-AAEC86F34D8D}" type="pres">
      <dgm:prSet presAssocID="{FF6D1D6F-D421-4C07-9B24-E832A9D1266A}" presName="tx1" presStyleLbl="revTx" presStyleIdx="3" presStyleCnt="6"/>
      <dgm:spPr/>
    </dgm:pt>
    <dgm:pt modelId="{2DC4DC63-A82E-44EB-AFF1-8F6C367C39D9}" type="pres">
      <dgm:prSet presAssocID="{FF6D1D6F-D421-4C07-9B24-E832A9D1266A}" presName="vert1" presStyleCnt="0"/>
      <dgm:spPr/>
    </dgm:pt>
    <dgm:pt modelId="{2C41A544-7194-4914-80BD-0B4EE4D0DA35}" type="pres">
      <dgm:prSet presAssocID="{E90C67A5-2C9A-49F0-98C3-F922CDF7AF86}" presName="thickLine" presStyleLbl="alignNode1" presStyleIdx="4" presStyleCnt="6"/>
      <dgm:spPr/>
    </dgm:pt>
    <dgm:pt modelId="{D916236D-C361-4B32-8EB8-8AA43E903B4F}" type="pres">
      <dgm:prSet presAssocID="{E90C67A5-2C9A-49F0-98C3-F922CDF7AF86}" presName="horz1" presStyleCnt="0"/>
      <dgm:spPr/>
    </dgm:pt>
    <dgm:pt modelId="{0AC68F3B-EC06-4EB1-BAE7-605F6C649A69}" type="pres">
      <dgm:prSet presAssocID="{E90C67A5-2C9A-49F0-98C3-F922CDF7AF86}" presName="tx1" presStyleLbl="revTx" presStyleIdx="4" presStyleCnt="6"/>
      <dgm:spPr/>
    </dgm:pt>
    <dgm:pt modelId="{A8F8F760-E6EB-449E-B67E-DD86EF481E6F}" type="pres">
      <dgm:prSet presAssocID="{E90C67A5-2C9A-49F0-98C3-F922CDF7AF86}" presName="vert1" presStyleCnt="0"/>
      <dgm:spPr/>
    </dgm:pt>
    <dgm:pt modelId="{6317D71F-145D-4E31-BB57-4DF94209A61F}" type="pres">
      <dgm:prSet presAssocID="{786786E2-BB69-4192-BD1D-D23092E1B807}" presName="thickLine" presStyleLbl="alignNode1" presStyleIdx="5" presStyleCnt="6"/>
      <dgm:spPr/>
    </dgm:pt>
    <dgm:pt modelId="{B09B32CF-627E-493B-BACF-56375FA601BC}" type="pres">
      <dgm:prSet presAssocID="{786786E2-BB69-4192-BD1D-D23092E1B807}" presName="horz1" presStyleCnt="0"/>
      <dgm:spPr/>
    </dgm:pt>
    <dgm:pt modelId="{055129FF-0E3D-4203-B7D1-A790913DF91B}" type="pres">
      <dgm:prSet presAssocID="{786786E2-BB69-4192-BD1D-D23092E1B807}" presName="tx1" presStyleLbl="revTx" presStyleIdx="5" presStyleCnt="6"/>
      <dgm:spPr/>
    </dgm:pt>
    <dgm:pt modelId="{29F7E48E-7046-4345-AB16-4A48F25DD5E9}" type="pres">
      <dgm:prSet presAssocID="{786786E2-BB69-4192-BD1D-D23092E1B807}" presName="vert1" presStyleCnt="0"/>
      <dgm:spPr/>
    </dgm:pt>
  </dgm:ptLst>
  <dgm:cxnLst>
    <dgm:cxn modelId="{4FFFEC09-C28E-4809-A8F6-AD84631D9474}" type="presOf" srcId="{D8A7E689-8425-4E76-ABB0-2CA4B1E2F49E}" destId="{12F6366C-D89B-4208-B56E-32F4D35B92C7}" srcOrd="0" destOrd="0" presId="urn:microsoft.com/office/officeart/2008/layout/LinedList"/>
    <dgm:cxn modelId="{38E44616-35B5-4B48-893E-0E0AE6FCF2B0}" type="presOf" srcId="{FF6D1D6F-D421-4C07-9B24-E832A9D1266A}" destId="{144695CC-4B90-4B14-84DF-AAEC86F34D8D}" srcOrd="0" destOrd="0" presId="urn:microsoft.com/office/officeart/2008/layout/LinedList"/>
    <dgm:cxn modelId="{981A631B-DD41-46D3-B375-26D009AAE1E8}" type="presOf" srcId="{0DCC9CD6-92E6-43F2-AAEC-A4B66E542416}" destId="{D65A4A51-DC34-420D-AAF9-B1E267DD193B}" srcOrd="0" destOrd="0" presId="urn:microsoft.com/office/officeart/2008/layout/LinedList"/>
    <dgm:cxn modelId="{D780963E-23D8-430E-B10D-7D838E5F1519}" srcId="{D8A7E689-8425-4E76-ABB0-2CA4B1E2F49E}" destId="{0DCC9CD6-92E6-43F2-AAEC-A4B66E542416}" srcOrd="1" destOrd="0" parTransId="{1013BF24-EEE0-4F97-A684-357E69CABA18}" sibTransId="{D3767BAF-697D-44F2-9334-3413BB4AD259}"/>
    <dgm:cxn modelId="{88EF3665-ED2F-4E34-A281-9736EB52282E}" srcId="{D8A7E689-8425-4E76-ABB0-2CA4B1E2F49E}" destId="{786786E2-BB69-4192-BD1D-D23092E1B807}" srcOrd="5" destOrd="0" parTransId="{09E27048-9277-4481-A072-EAEEABD4CB47}" sibTransId="{13598014-C1C3-4A6A-8837-EA6447783CB7}"/>
    <dgm:cxn modelId="{58806074-6A4F-4474-BAC0-4275146E21DD}" type="presOf" srcId="{86DAF362-11D0-4156-9B60-81B22A8FAA33}" destId="{1FC6A8FB-E2F9-427D-AA10-3726985B7591}" srcOrd="0" destOrd="0" presId="urn:microsoft.com/office/officeart/2008/layout/LinedList"/>
    <dgm:cxn modelId="{93355E55-EC83-44CE-8260-4984A13185DF}" type="presOf" srcId="{E90C67A5-2C9A-49F0-98C3-F922CDF7AF86}" destId="{0AC68F3B-EC06-4EB1-BAE7-605F6C649A69}" srcOrd="0" destOrd="0" presId="urn:microsoft.com/office/officeart/2008/layout/LinedList"/>
    <dgm:cxn modelId="{1BFF577D-0946-4633-AB35-717E6E8FF8A8}" type="presOf" srcId="{786786E2-BB69-4192-BD1D-D23092E1B807}" destId="{055129FF-0E3D-4203-B7D1-A790913DF91B}" srcOrd="0" destOrd="0" presId="urn:microsoft.com/office/officeart/2008/layout/LinedList"/>
    <dgm:cxn modelId="{0B4AB788-4842-44B1-918A-561A389A6F43}" srcId="{D8A7E689-8425-4E76-ABB0-2CA4B1E2F49E}" destId="{B1FFA1BE-6F36-4820-B5C9-26959060AE37}" srcOrd="0" destOrd="0" parTransId="{CD8AC922-6C0B-47BF-80A1-9093195E215D}" sibTransId="{B83767F5-C6D2-47AD-B26E-DAC14341EFF6}"/>
    <dgm:cxn modelId="{C2422FB1-4E54-4E89-954E-3747914478C8}" srcId="{D8A7E689-8425-4E76-ABB0-2CA4B1E2F49E}" destId="{FF6D1D6F-D421-4C07-9B24-E832A9D1266A}" srcOrd="3" destOrd="0" parTransId="{DDC4FD1F-D561-43DB-ADC8-E11CBBB5F95E}" sibTransId="{72FA9AE9-CCD9-41E4-AB46-66C9B9FF6E90}"/>
    <dgm:cxn modelId="{148320E2-B02E-4606-9F92-A8854E7693AC}" type="presOf" srcId="{B1FFA1BE-6F36-4820-B5C9-26959060AE37}" destId="{C1AA1986-3A4F-41A4-BF67-35C533E20010}" srcOrd="0" destOrd="0" presId="urn:microsoft.com/office/officeart/2008/layout/LinedList"/>
    <dgm:cxn modelId="{27EB54EA-91AB-43D0-8444-DC7F7791E143}" srcId="{D8A7E689-8425-4E76-ABB0-2CA4B1E2F49E}" destId="{E90C67A5-2C9A-49F0-98C3-F922CDF7AF86}" srcOrd="4" destOrd="0" parTransId="{D10ECAAF-29AC-472B-8C76-EEF2025C17E3}" sibTransId="{D8EA45E2-5AF8-474E-88D3-E17DBE6FF13D}"/>
    <dgm:cxn modelId="{EF6433EB-A1DF-4242-9F62-A069A7AD98A8}" srcId="{D8A7E689-8425-4E76-ABB0-2CA4B1E2F49E}" destId="{86DAF362-11D0-4156-9B60-81B22A8FAA33}" srcOrd="2" destOrd="0" parTransId="{BE2E2683-303F-491E-9E64-250226AC5141}" sibTransId="{8F35F297-C617-4E8F-9127-4A105B4CD459}"/>
    <dgm:cxn modelId="{BE8D41DB-5A43-4249-A024-06D39AD76BAB}" type="presParOf" srcId="{12F6366C-D89B-4208-B56E-32F4D35B92C7}" destId="{377698AD-02E3-4040-AA4D-9BBEAE2E88EB}" srcOrd="0" destOrd="0" presId="urn:microsoft.com/office/officeart/2008/layout/LinedList"/>
    <dgm:cxn modelId="{8D694B8A-1413-4D62-BDD0-905855CE5737}" type="presParOf" srcId="{12F6366C-D89B-4208-B56E-32F4D35B92C7}" destId="{C874B8D8-0C10-41E7-A21C-88CDA6D5AADD}" srcOrd="1" destOrd="0" presId="urn:microsoft.com/office/officeart/2008/layout/LinedList"/>
    <dgm:cxn modelId="{46EB6340-84D0-4EB5-8E43-C8ECC85115F3}" type="presParOf" srcId="{C874B8D8-0C10-41E7-A21C-88CDA6D5AADD}" destId="{C1AA1986-3A4F-41A4-BF67-35C533E20010}" srcOrd="0" destOrd="0" presId="urn:microsoft.com/office/officeart/2008/layout/LinedList"/>
    <dgm:cxn modelId="{999F96AD-4E09-46B5-8E8E-FEA72C062A90}" type="presParOf" srcId="{C874B8D8-0C10-41E7-A21C-88CDA6D5AADD}" destId="{754F384B-2311-422C-82C4-A5A0BF81D00A}" srcOrd="1" destOrd="0" presId="urn:microsoft.com/office/officeart/2008/layout/LinedList"/>
    <dgm:cxn modelId="{9C30BDC2-3E8D-4012-9FA7-1E554320199B}" type="presParOf" srcId="{12F6366C-D89B-4208-B56E-32F4D35B92C7}" destId="{FF904F1E-2E6B-40FF-AAC1-22760DFBC83E}" srcOrd="2" destOrd="0" presId="urn:microsoft.com/office/officeart/2008/layout/LinedList"/>
    <dgm:cxn modelId="{F3ECE7D6-4BC9-41C1-8D95-4641B22CDEA4}" type="presParOf" srcId="{12F6366C-D89B-4208-B56E-32F4D35B92C7}" destId="{BFC15E4B-F170-4D48-9803-B8201EB14306}" srcOrd="3" destOrd="0" presId="urn:microsoft.com/office/officeart/2008/layout/LinedList"/>
    <dgm:cxn modelId="{2B2A02BE-EFE4-4884-9096-3483067C2112}" type="presParOf" srcId="{BFC15E4B-F170-4D48-9803-B8201EB14306}" destId="{D65A4A51-DC34-420D-AAF9-B1E267DD193B}" srcOrd="0" destOrd="0" presId="urn:microsoft.com/office/officeart/2008/layout/LinedList"/>
    <dgm:cxn modelId="{56B44263-2873-474C-A1CE-EFD6F14E83CB}" type="presParOf" srcId="{BFC15E4B-F170-4D48-9803-B8201EB14306}" destId="{1CE2DFBF-18FF-4837-A570-43DA4BD1180A}" srcOrd="1" destOrd="0" presId="urn:microsoft.com/office/officeart/2008/layout/LinedList"/>
    <dgm:cxn modelId="{759C0A3D-560D-4E81-88AC-8D18AC729116}" type="presParOf" srcId="{12F6366C-D89B-4208-B56E-32F4D35B92C7}" destId="{FA993ECA-BAD2-4631-896C-A44BEC652F36}" srcOrd="4" destOrd="0" presId="urn:microsoft.com/office/officeart/2008/layout/LinedList"/>
    <dgm:cxn modelId="{A9B88E30-8E7D-4728-81EA-C7F5032BB8E8}" type="presParOf" srcId="{12F6366C-D89B-4208-B56E-32F4D35B92C7}" destId="{B5A7816A-CF4D-4022-9D38-28A69C8788B5}" srcOrd="5" destOrd="0" presId="urn:microsoft.com/office/officeart/2008/layout/LinedList"/>
    <dgm:cxn modelId="{A9D52BEB-71C4-4F0D-AF15-7905556823B3}" type="presParOf" srcId="{B5A7816A-CF4D-4022-9D38-28A69C8788B5}" destId="{1FC6A8FB-E2F9-427D-AA10-3726985B7591}" srcOrd="0" destOrd="0" presId="urn:microsoft.com/office/officeart/2008/layout/LinedList"/>
    <dgm:cxn modelId="{8D7ED1FA-740C-4941-8353-27F09F0B874D}" type="presParOf" srcId="{B5A7816A-CF4D-4022-9D38-28A69C8788B5}" destId="{90EE78A5-A8F5-46DF-893F-205AC84DCF7D}" srcOrd="1" destOrd="0" presId="urn:microsoft.com/office/officeart/2008/layout/LinedList"/>
    <dgm:cxn modelId="{87B726E2-E82F-40F2-AD14-24343FC6EA14}" type="presParOf" srcId="{12F6366C-D89B-4208-B56E-32F4D35B92C7}" destId="{0DE67D16-93D9-480E-9A10-F892F3CBE216}" srcOrd="6" destOrd="0" presId="urn:microsoft.com/office/officeart/2008/layout/LinedList"/>
    <dgm:cxn modelId="{432F0189-2BA1-4CDB-BC9C-7F394B4F1AB0}" type="presParOf" srcId="{12F6366C-D89B-4208-B56E-32F4D35B92C7}" destId="{126C09A0-50D7-476F-A373-8BED74B8DD79}" srcOrd="7" destOrd="0" presId="urn:microsoft.com/office/officeart/2008/layout/LinedList"/>
    <dgm:cxn modelId="{E59DFA55-35E1-428E-8D97-AEB4ED62FC44}" type="presParOf" srcId="{126C09A0-50D7-476F-A373-8BED74B8DD79}" destId="{144695CC-4B90-4B14-84DF-AAEC86F34D8D}" srcOrd="0" destOrd="0" presId="urn:microsoft.com/office/officeart/2008/layout/LinedList"/>
    <dgm:cxn modelId="{8037F261-7152-4421-8172-D6CDAADB672C}" type="presParOf" srcId="{126C09A0-50D7-476F-A373-8BED74B8DD79}" destId="{2DC4DC63-A82E-44EB-AFF1-8F6C367C39D9}" srcOrd="1" destOrd="0" presId="urn:microsoft.com/office/officeart/2008/layout/LinedList"/>
    <dgm:cxn modelId="{AC4B9817-A43A-444C-B386-903717CC8E9B}" type="presParOf" srcId="{12F6366C-D89B-4208-B56E-32F4D35B92C7}" destId="{2C41A544-7194-4914-80BD-0B4EE4D0DA35}" srcOrd="8" destOrd="0" presId="urn:microsoft.com/office/officeart/2008/layout/LinedList"/>
    <dgm:cxn modelId="{3FA69AB5-2EFD-49E4-ACB2-85DDA711091C}" type="presParOf" srcId="{12F6366C-D89B-4208-B56E-32F4D35B92C7}" destId="{D916236D-C361-4B32-8EB8-8AA43E903B4F}" srcOrd="9" destOrd="0" presId="urn:microsoft.com/office/officeart/2008/layout/LinedList"/>
    <dgm:cxn modelId="{5A002A10-4A69-4225-B6FC-2399342C548B}" type="presParOf" srcId="{D916236D-C361-4B32-8EB8-8AA43E903B4F}" destId="{0AC68F3B-EC06-4EB1-BAE7-605F6C649A69}" srcOrd="0" destOrd="0" presId="urn:microsoft.com/office/officeart/2008/layout/LinedList"/>
    <dgm:cxn modelId="{10A2DD0E-01AA-4977-BCD3-E8262F60B9CE}" type="presParOf" srcId="{D916236D-C361-4B32-8EB8-8AA43E903B4F}" destId="{A8F8F760-E6EB-449E-B67E-DD86EF481E6F}" srcOrd="1" destOrd="0" presId="urn:microsoft.com/office/officeart/2008/layout/LinedList"/>
    <dgm:cxn modelId="{8AC18D04-8CBE-4E81-BAA6-F1B189703F9D}" type="presParOf" srcId="{12F6366C-D89B-4208-B56E-32F4D35B92C7}" destId="{6317D71F-145D-4E31-BB57-4DF94209A61F}" srcOrd="10" destOrd="0" presId="urn:microsoft.com/office/officeart/2008/layout/LinedList"/>
    <dgm:cxn modelId="{1E52688C-B795-421D-AF1B-AA9BC626050A}" type="presParOf" srcId="{12F6366C-D89B-4208-B56E-32F4D35B92C7}" destId="{B09B32CF-627E-493B-BACF-56375FA601BC}" srcOrd="11" destOrd="0" presId="urn:microsoft.com/office/officeart/2008/layout/LinedList"/>
    <dgm:cxn modelId="{B9020CA2-E00C-4DEC-8444-5554BEE7EAF7}" type="presParOf" srcId="{B09B32CF-627E-493B-BACF-56375FA601BC}" destId="{055129FF-0E3D-4203-B7D1-A790913DF91B}" srcOrd="0" destOrd="0" presId="urn:microsoft.com/office/officeart/2008/layout/LinedList"/>
    <dgm:cxn modelId="{33AD666C-072C-4F61-ACAD-F049CB05E678}" type="presParOf" srcId="{B09B32CF-627E-493B-BACF-56375FA601BC}" destId="{29F7E48E-7046-4345-AB16-4A48F25DD5E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3A4790-1757-429F-84F7-13F1E1B225FF}" type="doc">
      <dgm:prSet loTypeId="urn:microsoft.com/office/officeart/2005/8/layout/vProcess5" loCatId="process" qsTypeId="urn:microsoft.com/office/officeart/2005/8/quickstyle/simple2" qsCatId="simple" csTypeId="urn:microsoft.com/office/officeart/2005/8/colors/colorful1" csCatId="colorful"/>
      <dgm:spPr/>
      <dgm:t>
        <a:bodyPr/>
        <a:lstStyle/>
        <a:p>
          <a:endParaRPr lang="en-US"/>
        </a:p>
      </dgm:t>
    </dgm:pt>
    <dgm:pt modelId="{63DF3F7B-60BB-45F1-BA49-159ED2E81C30}">
      <dgm:prSet/>
      <dgm:spPr/>
      <dgm:t>
        <a:bodyPr/>
        <a:lstStyle/>
        <a:p>
          <a:r>
            <a:rPr lang="en-US"/>
            <a:t>One scenario for the next five years would be a student-centered approach to learning via the implementation of a makerspace, the use of gaming, and other technology for a blended classroom model. </a:t>
          </a:r>
        </a:p>
      </dgm:t>
    </dgm:pt>
    <dgm:pt modelId="{7A42C069-84CC-46BD-9F62-66A2DC295ABC}" type="parTrans" cxnId="{10FDFD45-A431-4A8D-8BE7-54B2491FF840}">
      <dgm:prSet/>
      <dgm:spPr/>
      <dgm:t>
        <a:bodyPr/>
        <a:lstStyle/>
        <a:p>
          <a:endParaRPr lang="en-US"/>
        </a:p>
      </dgm:t>
    </dgm:pt>
    <dgm:pt modelId="{CA8B926B-B1C4-4D0E-BDD7-55B800DFE96E}" type="sibTrans" cxnId="{10FDFD45-A431-4A8D-8BE7-54B2491FF840}">
      <dgm:prSet/>
      <dgm:spPr/>
      <dgm:t>
        <a:bodyPr/>
        <a:lstStyle/>
        <a:p>
          <a:endParaRPr lang="en-US"/>
        </a:p>
      </dgm:t>
    </dgm:pt>
    <dgm:pt modelId="{7AA25B19-58A6-40DC-9A7E-C0355BF59389}">
      <dgm:prSet/>
      <dgm:spPr/>
      <dgm:t>
        <a:bodyPr/>
        <a:lstStyle/>
        <a:p>
          <a:r>
            <a:rPr lang="en-US"/>
            <a:t>In the article </a:t>
          </a:r>
          <a:r>
            <a:rPr lang="en-US" u="sng"/>
            <a:t>How do Educational Professionals Understand Creativity</a:t>
          </a:r>
          <a:r>
            <a:rPr lang="en-US"/>
            <a:t> it reads, “It is indispensable that educators know the strategies to develop their creative potential and design learning scenarios that foster creativity in their students” (2012, p 47).  </a:t>
          </a:r>
        </a:p>
      </dgm:t>
    </dgm:pt>
    <dgm:pt modelId="{C1FF5615-924C-4841-A16D-1790B351453F}" type="parTrans" cxnId="{58697328-206D-4DA2-8934-61D2F05B3944}">
      <dgm:prSet/>
      <dgm:spPr/>
      <dgm:t>
        <a:bodyPr/>
        <a:lstStyle/>
        <a:p>
          <a:endParaRPr lang="en-US"/>
        </a:p>
      </dgm:t>
    </dgm:pt>
    <dgm:pt modelId="{34B6FC62-4627-4F86-AC0F-613BA34315CC}" type="sibTrans" cxnId="{58697328-206D-4DA2-8934-61D2F05B3944}">
      <dgm:prSet/>
      <dgm:spPr/>
      <dgm:t>
        <a:bodyPr/>
        <a:lstStyle/>
        <a:p>
          <a:endParaRPr lang="en-US"/>
        </a:p>
      </dgm:t>
    </dgm:pt>
    <dgm:pt modelId="{811F826D-A696-4A1D-9E02-058B5FCC971B}">
      <dgm:prSet/>
      <dgm:spPr/>
      <dgm:t>
        <a:bodyPr/>
        <a:lstStyle/>
        <a:p>
          <a:r>
            <a:rPr lang="en-US"/>
            <a:t>The educators at Sayles School need to be innovative in the way they teach by encouraging creativity, problem-solving, and questioning.  </a:t>
          </a:r>
        </a:p>
      </dgm:t>
    </dgm:pt>
    <dgm:pt modelId="{B2AADC15-892A-498A-AFDE-D3C4B8837C35}" type="parTrans" cxnId="{55362485-0F92-46D5-B5AF-24BEF4FC04EF}">
      <dgm:prSet/>
      <dgm:spPr/>
      <dgm:t>
        <a:bodyPr/>
        <a:lstStyle/>
        <a:p>
          <a:endParaRPr lang="en-US"/>
        </a:p>
      </dgm:t>
    </dgm:pt>
    <dgm:pt modelId="{48FC422E-8EB0-4DA1-8B3B-C590A51A4379}" type="sibTrans" cxnId="{55362485-0F92-46D5-B5AF-24BEF4FC04EF}">
      <dgm:prSet/>
      <dgm:spPr/>
      <dgm:t>
        <a:bodyPr/>
        <a:lstStyle/>
        <a:p>
          <a:endParaRPr lang="en-US"/>
        </a:p>
      </dgm:t>
    </dgm:pt>
    <dgm:pt modelId="{71838ED9-5BD0-4B2D-852C-ABF25A48E23F}">
      <dgm:prSet/>
      <dgm:spPr/>
      <dgm:t>
        <a:bodyPr/>
        <a:lstStyle/>
        <a:p>
          <a:r>
            <a:rPr lang="en-US"/>
            <a:t>By implementing a student-centered environment for learning students will have a more personalized approach to education. </a:t>
          </a:r>
        </a:p>
      </dgm:t>
    </dgm:pt>
    <dgm:pt modelId="{9DA526A3-0C11-49AE-B667-E8E21DD0C3F3}" type="parTrans" cxnId="{E6133CD5-87D5-43B6-907D-65C7C7FB0A4D}">
      <dgm:prSet/>
      <dgm:spPr/>
      <dgm:t>
        <a:bodyPr/>
        <a:lstStyle/>
        <a:p>
          <a:endParaRPr lang="en-US"/>
        </a:p>
      </dgm:t>
    </dgm:pt>
    <dgm:pt modelId="{53E6AB6A-20BA-4AB3-9C54-6DE69485F304}" type="sibTrans" cxnId="{E6133CD5-87D5-43B6-907D-65C7C7FB0A4D}">
      <dgm:prSet/>
      <dgm:spPr/>
      <dgm:t>
        <a:bodyPr/>
        <a:lstStyle/>
        <a:p>
          <a:endParaRPr lang="en-US"/>
        </a:p>
      </dgm:t>
    </dgm:pt>
    <dgm:pt modelId="{4F49CBE8-4080-4C07-A07B-FAEDD6C9110E}" type="pres">
      <dgm:prSet presAssocID="{803A4790-1757-429F-84F7-13F1E1B225FF}" presName="outerComposite" presStyleCnt="0">
        <dgm:presLayoutVars>
          <dgm:chMax val="5"/>
          <dgm:dir/>
          <dgm:resizeHandles val="exact"/>
        </dgm:presLayoutVars>
      </dgm:prSet>
      <dgm:spPr/>
    </dgm:pt>
    <dgm:pt modelId="{04EE1560-AB6D-4A03-AC1D-A269A250AB94}" type="pres">
      <dgm:prSet presAssocID="{803A4790-1757-429F-84F7-13F1E1B225FF}" presName="dummyMaxCanvas" presStyleCnt="0">
        <dgm:presLayoutVars/>
      </dgm:prSet>
      <dgm:spPr/>
    </dgm:pt>
    <dgm:pt modelId="{82467BF0-7778-44A4-AD92-8B8B6ADABB03}" type="pres">
      <dgm:prSet presAssocID="{803A4790-1757-429F-84F7-13F1E1B225FF}" presName="FourNodes_1" presStyleLbl="node1" presStyleIdx="0" presStyleCnt="4">
        <dgm:presLayoutVars>
          <dgm:bulletEnabled val="1"/>
        </dgm:presLayoutVars>
      </dgm:prSet>
      <dgm:spPr/>
    </dgm:pt>
    <dgm:pt modelId="{433354ED-541D-433D-B52F-68B228D1DBC1}" type="pres">
      <dgm:prSet presAssocID="{803A4790-1757-429F-84F7-13F1E1B225FF}" presName="FourNodes_2" presStyleLbl="node1" presStyleIdx="1" presStyleCnt="4">
        <dgm:presLayoutVars>
          <dgm:bulletEnabled val="1"/>
        </dgm:presLayoutVars>
      </dgm:prSet>
      <dgm:spPr/>
    </dgm:pt>
    <dgm:pt modelId="{F581AC37-5971-4BDF-AAF0-7BB821105359}" type="pres">
      <dgm:prSet presAssocID="{803A4790-1757-429F-84F7-13F1E1B225FF}" presName="FourNodes_3" presStyleLbl="node1" presStyleIdx="2" presStyleCnt="4">
        <dgm:presLayoutVars>
          <dgm:bulletEnabled val="1"/>
        </dgm:presLayoutVars>
      </dgm:prSet>
      <dgm:spPr/>
    </dgm:pt>
    <dgm:pt modelId="{C7803690-20A9-4049-8B7F-292AAF9AE3FD}" type="pres">
      <dgm:prSet presAssocID="{803A4790-1757-429F-84F7-13F1E1B225FF}" presName="FourNodes_4" presStyleLbl="node1" presStyleIdx="3" presStyleCnt="4">
        <dgm:presLayoutVars>
          <dgm:bulletEnabled val="1"/>
        </dgm:presLayoutVars>
      </dgm:prSet>
      <dgm:spPr/>
    </dgm:pt>
    <dgm:pt modelId="{33EAB83B-EF58-42DF-AFF7-87A8306BDF88}" type="pres">
      <dgm:prSet presAssocID="{803A4790-1757-429F-84F7-13F1E1B225FF}" presName="FourConn_1-2" presStyleLbl="fgAccFollowNode1" presStyleIdx="0" presStyleCnt="3">
        <dgm:presLayoutVars>
          <dgm:bulletEnabled val="1"/>
        </dgm:presLayoutVars>
      </dgm:prSet>
      <dgm:spPr/>
    </dgm:pt>
    <dgm:pt modelId="{F967AED8-C261-45A2-AFA8-652F3E6B28B4}" type="pres">
      <dgm:prSet presAssocID="{803A4790-1757-429F-84F7-13F1E1B225FF}" presName="FourConn_2-3" presStyleLbl="fgAccFollowNode1" presStyleIdx="1" presStyleCnt="3">
        <dgm:presLayoutVars>
          <dgm:bulletEnabled val="1"/>
        </dgm:presLayoutVars>
      </dgm:prSet>
      <dgm:spPr/>
    </dgm:pt>
    <dgm:pt modelId="{66210D20-E59F-4624-82F9-A59FE49BFF81}" type="pres">
      <dgm:prSet presAssocID="{803A4790-1757-429F-84F7-13F1E1B225FF}" presName="FourConn_3-4" presStyleLbl="fgAccFollowNode1" presStyleIdx="2" presStyleCnt="3">
        <dgm:presLayoutVars>
          <dgm:bulletEnabled val="1"/>
        </dgm:presLayoutVars>
      </dgm:prSet>
      <dgm:spPr/>
    </dgm:pt>
    <dgm:pt modelId="{D1EBCF57-1C18-4359-8184-00257F196D13}" type="pres">
      <dgm:prSet presAssocID="{803A4790-1757-429F-84F7-13F1E1B225FF}" presName="FourNodes_1_text" presStyleLbl="node1" presStyleIdx="3" presStyleCnt="4">
        <dgm:presLayoutVars>
          <dgm:bulletEnabled val="1"/>
        </dgm:presLayoutVars>
      </dgm:prSet>
      <dgm:spPr/>
    </dgm:pt>
    <dgm:pt modelId="{A6706E0C-264E-43F0-B7CB-AE76EF02E7C4}" type="pres">
      <dgm:prSet presAssocID="{803A4790-1757-429F-84F7-13F1E1B225FF}" presName="FourNodes_2_text" presStyleLbl="node1" presStyleIdx="3" presStyleCnt="4">
        <dgm:presLayoutVars>
          <dgm:bulletEnabled val="1"/>
        </dgm:presLayoutVars>
      </dgm:prSet>
      <dgm:spPr/>
    </dgm:pt>
    <dgm:pt modelId="{59B387FA-265A-4102-9707-451F5D2CF9B9}" type="pres">
      <dgm:prSet presAssocID="{803A4790-1757-429F-84F7-13F1E1B225FF}" presName="FourNodes_3_text" presStyleLbl="node1" presStyleIdx="3" presStyleCnt="4">
        <dgm:presLayoutVars>
          <dgm:bulletEnabled val="1"/>
        </dgm:presLayoutVars>
      </dgm:prSet>
      <dgm:spPr/>
    </dgm:pt>
    <dgm:pt modelId="{FED094C2-FF51-40B5-A996-C7DBE84030EA}" type="pres">
      <dgm:prSet presAssocID="{803A4790-1757-429F-84F7-13F1E1B225FF}" presName="FourNodes_4_text" presStyleLbl="node1" presStyleIdx="3" presStyleCnt="4">
        <dgm:presLayoutVars>
          <dgm:bulletEnabled val="1"/>
        </dgm:presLayoutVars>
      </dgm:prSet>
      <dgm:spPr/>
    </dgm:pt>
  </dgm:ptLst>
  <dgm:cxnLst>
    <dgm:cxn modelId="{016AE400-2F7E-4ED9-9822-1E60998028C5}" type="presOf" srcId="{811F826D-A696-4A1D-9E02-058B5FCC971B}" destId="{59B387FA-265A-4102-9707-451F5D2CF9B9}" srcOrd="1" destOrd="0" presId="urn:microsoft.com/office/officeart/2005/8/layout/vProcess5"/>
    <dgm:cxn modelId="{E327C910-971A-4706-8EF9-C40F9B886AEA}" type="presOf" srcId="{63DF3F7B-60BB-45F1-BA49-159ED2E81C30}" destId="{D1EBCF57-1C18-4359-8184-00257F196D13}" srcOrd="1" destOrd="0" presId="urn:microsoft.com/office/officeart/2005/8/layout/vProcess5"/>
    <dgm:cxn modelId="{26FF2820-9165-47A9-BA6F-5A080225BD37}" type="presOf" srcId="{803A4790-1757-429F-84F7-13F1E1B225FF}" destId="{4F49CBE8-4080-4C07-A07B-FAEDD6C9110E}" srcOrd="0" destOrd="0" presId="urn:microsoft.com/office/officeart/2005/8/layout/vProcess5"/>
    <dgm:cxn modelId="{58697328-206D-4DA2-8934-61D2F05B3944}" srcId="{803A4790-1757-429F-84F7-13F1E1B225FF}" destId="{7AA25B19-58A6-40DC-9A7E-C0355BF59389}" srcOrd="1" destOrd="0" parTransId="{C1FF5615-924C-4841-A16D-1790B351453F}" sibTransId="{34B6FC62-4627-4F86-AC0F-613BA34315CC}"/>
    <dgm:cxn modelId="{05A87D35-99C4-450C-A3DC-83FD8712D45A}" type="presOf" srcId="{48FC422E-8EB0-4DA1-8B3B-C590A51A4379}" destId="{66210D20-E59F-4624-82F9-A59FE49BFF81}" srcOrd="0" destOrd="0" presId="urn:microsoft.com/office/officeart/2005/8/layout/vProcess5"/>
    <dgm:cxn modelId="{007B8443-A00E-4DA0-81CF-A0203353BA98}" type="presOf" srcId="{811F826D-A696-4A1D-9E02-058B5FCC971B}" destId="{F581AC37-5971-4BDF-AAF0-7BB821105359}" srcOrd="0" destOrd="0" presId="urn:microsoft.com/office/officeart/2005/8/layout/vProcess5"/>
    <dgm:cxn modelId="{B9EADB64-8654-46E5-8C96-53C3A223ADD7}" type="presOf" srcId="{7AA25B19-58A6-40DC-9A7E-C0355BF59389}" destId="{A6706E0C-264E-43F0-B7CB-AE76EF02E7C4}" srcOrd="1" destOrd="0" presId="urn:microsoft.com/office/officeart/2005/8/layout/vProcess5"/>
    <dgm:cxn modelId="{9F93BF65-A343-4451-A5A3-E46BCB48FC39}" type="presOf" srcId="{71838ED9-5BD0-4B2D-852C-ABF25A48E23F}" destId="{C7803690-20A9-4049-8B7F-292AAF9AE3FD}" srcOrd="0" destOrd="0" presId="urn:microsoft.com/office/officeart/2005/8/layout/vProcess5"/>
    <dgm:cxn modelId="{10FDFD45-A431-4A8D-8BE7-54B2491FF840}" srcId="{803A4790-1757-429F-84F7-13F1E1B225FF}" destId="{63DF3F7B-60BB-45F1-BA49-159ED2E81C30}" srcOrd="0" destOrd="0" parTransId="{7A42C069-84CC-46BD-9F62-66A2DC295ABC}" sibTransId="{CA8B926B-B1C4-4D0E-BDD7-55B800DFE96E}"/>
    <dgm:cxn modelId="{F6A3B772-E428-4121-A20D-3998EDCA1760}" type="presOf" srcId="{71838ED9-5BD0-4B2D-852C-ABF25A48E23F}" destId="{FED094C2-FF51-40B5-A996-C7DBE84030EA}" srcOrd="1" destOrd="0" presId="urn:microsoft.com/office/officeart/2005/8/layout/vProcess5"/>
    <dgm:cxn modelId="{55362485-0F92-46D5-B5AF-24BEF4FC04EF}" srcId="{803A4790-1757-429F-84F7-13F1E1B225FF}" destId="{811F826D-A696-4A1D-9E02-058B5FCC971B}" srcOrd="2" destOrd="0" parTransId="{B2AADC15-892A-498A-AFDE-D3C4B8837C35}" sibTransId="{48FC422E-8EB0-4DA1-8B3B-C590A51A4379}"/>
    <dgm:cxn modelId="{A371C48D-0E3D-4033-B2D9-10F998E2D165}" type="presOf" srcId="{34B6FC62-4627-4F86-AC0F-613BA34315CC}" destId="{F967AED8-C261-45A2-AFA8-652F3E6B28B4}" srcOrd="0" destOrd="0" presId="urn:microsoft.com/office/officeart/2005/8/layout/vProcess5"/>
    <dgm:cxn modelId="{319F669B-FF72-40D0-A5AF-EF153EE720E8}" type="presOf" srcId="{7AA25B19-58A6-40DC-9A7E-C0355BF59389}" destId="{433354ED-541D-433D-B52F-68B228D1DBC1}" srcOrd="0" destOrd="0" presId="urn:microsoft.com/office/officeart/2005/8/layout/vProcess5"/>
    <dgm:cxn modelId="{F41EAAB8-7543-4ECA-BD40-39E803C940F8}" type="presOf" srcId="{CA8B926B-B1C4-4D0E-BDD7-55B800DFE96E}" destId="{33EAB83B-EF58-42DF-AFF7-87A8306BDF88}" srcOrd="0" destOrd="0" presId="urn:microsoft.com/office/officeart/2005/8/layout/vProcess5"/>
    <dgm:cxn modelId="{E6133CD5-87D5-43B6-907D-65C7C7FB0A4D}" srcId="{803A4790-1757-429F-84F7-13F1E1B225FF}" destId="{71838ED9-5BD0-4B2D-852C-ABF25A48E23F}" srcOrd="3" destOrd="0" parTransId="{9DA526A3-0C11-49AE-B667-E8E21DD0C3F3}" sibTransId="{53E6AB6A-20BA-4AB3-9C54-6DE69485F304}"/>
    <dgm:cxn modelId="{008531F7-E985-4308-85C7-C789D80CC3CD}" type="presOf" srcId="{63DF3F7B-60BB-45F1-BA49-159ED2E81C30}" destId="{82467BF0-7778-44A4-AD92-8B8B6ADABB03}" srcOrd="0" destOrd="0" presId="urn:microsoft.com/office/officeart/2005/8/layout/vProcess5"/>
    <dgm:cxn modelId="{504801C6-37EF-4A9E-98C0-94D548FCB980}" type="presParOf" srcId="{4F49CBE8-4080-4C07-A07B-FAEDD6C9110E}" destId="{04EE1560-AB6D-4A03-AC1D-A269A250AB94}" srcOrd="0" destOrd="0" presId="urn:microsoft.com/office/officeart/2005/8/layout/vProcess5"/>
    <dgm:cxn modelId="{1679E007-4510-4CFC-AB44-3E26F8CE419F}" type="presParOf" srcId="{4F49CBE8-4080-4C07-A07B-FAEDD6C9110E}" destId="{82467BF0-7778-44A4-AD92-8B8B6ADABB03}" srcOrd="1" destOrd="0" presId="urn:microsoft.com/office/officeart/2005/8/layout/vProcess5"/>
    <dgm:cxn modelId="{6FB50D8F-1901-4167-9765-1C85E0DD94D0}" type="presParOf" srcId="{4F49CBE8-4080-4C07-A07B-FAEDD6C9110E}" destId="{433354ED-541D-433D-B52F-68B228D1DBC1}" srcOrd="2" destOrd="0" presId="urn:microsoft.com/office/officeart/2005/8/layout/vProcess5"/>
    <dgm:cxn modelId="{43920CD3-5EFB-442D-9AB5-E26463C4A65C}" type="presParOf" srcId="{4F49CBE8-4080-4C07-A07B-FAEDD6C9110E}" destId="{F581AC37-5971-4BDF-AAF0-7BB821105359}" srcOrd="3" destOrd="0" presId="urn:microsoft.com/office/officeart/2005/8/layout/vProcess5"/>
    <dgm:cxn modelId="{11344A50-187E-4D99-9CFF-E6B2FCE58832}" type="presParOf" srcId="{4F49CBE8-4080-4C07-A07B-FAEDD6C9110E}" destId="{C7803690-20A9-4049-8B7F-292AAF9AE3FD}" srcOrd="4" destOrd="0" presId="urn:microsoft.com/office/officeart/2005/8/layout/vProcess5"/>
    <dgm:cxn modelId="{71C23DA0-677F-48FD-869D-1A5B7605CE8D}" type="presParOf" srcId="{4F49CBE8-4080-4C07-A07B-FAEDD6C9110E}" destId="{33EAB83B-EF58-42DF-AFF7-87A8306BDF88}" srcOrd="5" destOrd="0" presId="urn:microsoft.com/office/officeart/2005/8/layout/vProcess5"/>
    <dgm:cxn modelId="{C087F887-3388-4F06-BA05-1A161BDD27BD}" type="presParOf" srcId="{4F49CBE8-4080-4C07-A07B-FAEDD6C9110E}" destId="{F967AED8-C261-45A2-AFA8-652F3E6B28B4}" srcOrd="6" destOrd="0" presId="urn:microsoft.com/office/officeart/2005/8/layout/vProcess5"/>
    <dgm:cxn modelId="{B1E41F27-D2CA-4D58-A1BF-23AC3F506892}" type="presParOf" srcId="{4F49CBE8-4080-4C07-A07B-FAEDD6C9110E}" destId="{66210D20-E59F-4624-82F9-A59FE49BFF81}" srcOrd="7" destOrd="0" presId="urn:microsoft.com/office/officeart/2005/8/layout/vProcess5"/>
    <dgm:cxn modelId="{30B5A46C-8F8E-488C-8D7D-664A15B67D6E}" type="presParOf" srcId="{4F49CBE8-4080-4C07-A07B-FAEDD6C9110E}" destId="{D1EBCF57-1C18-4359-8184-00257F196D13}" srcOrd="8" destOrd="0" presId="urn:microsoft.com/office/officeart/2005/8/layout/vProcess5"/>
    <dgm:cxn modelId="{0DF116B7-E64C-4EE3-BCEA-07D9161538A6}" type="presParOf" srcId="{4F49CBE8-4080-4C07-A07B-FAEDD6C9110E}" destId="{A6706E0C-264E-43F0-B7CB-AE76EF02E7C4}" srcOrd="9" destOrd="0" presId="urn:microsoft.com/office/officeart/2005/8/layout/vProcess5"/>
    <dgm:cxn modelId="{B4781764-FECF-4BD2-8C99-ED1A6029FE27}" type="presParOf" srcId="{4F49CBE8-4080-4C07-A07B-FAEDD6C9110E}" destId="{59B387FA-265A-4102-9707-451F5D2CF9B9}" srcOrd="10" destOrd="0" presId="urn:microsoft.com/office/officeart/2005/8/layout/vProcess5"/>
    <dgm:cxn modelId="{7BE8BE0B-89A7-4FB3-83DB-F6C9861B7645}" type="presParOf" srcId="{4F49CBE8-4080-4C07-A07B-FAEDD6C9110E}" destId="{FED094C2-FF51-40B5-A996-C7DBE84030EA}"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6CEED9B-746C-4C3D-81D3-6940542D2273}"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1EF0B83A-EE33-441E-855F-46F59F141AD8}">
      <dgm:prSet/>
      <dgm:spPr/>
      <dgm:t>
        <a:bodyPr/>
        <a:lstStyle/>
        <a:p>
          <a:r>
            <a:rPr lang="en-US"/>
            <a:t>To prepare this scenario Sayles School needs to adopt a new vision statement integrating a student-centered philosophy.  </a:t>
          </a:r>
        </a:p>
      </dgm:t>
    </dgm:pt>
    <dgm:pt modelId="{83BFDD59-573A-4258-A6A3-42B8BD5BDA09}" type="parTrans" cxnId="{FDEF2E82-F362-4997-8A8E-8A24DBBAD96E}">
      <dgm:prSet/>
      <dgm:spPr/>
      <dgm:t>
        <a:bodyPr/>
        <a:lstStyle/>
        <a:p>
          <a:endParaRPr lang="en-US"/>
        </a:p>
      </dgm:t>
    </dgm:pt>
    <dgm:pt modelId="{609E9144-4565-4D97-83AB-D6AA2493292A}" type="sibTrans" cxnId="{FDEF2E82-F362-4997-8A8E-8A24DBBAD96E}">
      <dgm:prSet/>
      <dgm:spPr/>
      <dgm:t>
        <a:bodyPr/>
        <a:lstStyle/>
        <a:p>
          <a:endParaRPr lang="en-US"/>
        </a:p>
      </dgm:t>
    </dgm:pt>
    <dgm:pt modelId="{E80AD178-24C1-49A3-9FE1-8B4A56B5A1AA}">
      <dgm:prSet/>
      <dgm:spPr/>
      <dgm:t>
        <a:bodyPr/>
        <a:lstStyle/>
        <a:p>
          <a:r>
            <a:rPr lang="en-US"/>
            <a:t>All the staff at Sayles School needs to be trained in strategies for blended classrooms, flipped classrooms, and the many different uses of technology. </a:t>
          </a:r>
        </a:p>
      </dgm:t>
    </dgm:pt>
    <dgm:pt modelId="{C3AC4A2C-0E5C-483D-8A3F-254D3E157420}" type="parTrans" cxnId="{BBB973AD-8215-45AC-8411-4BA9E54BAD3E}">
      <dgm:prSet/>
      <dgm:spPr/>
      <dgm:t>
        <a:bodyPr/>
        <a:lstStyle/>
        <a:p>
          <a:endParaRPr lang="en-US"/>
        </a:p>
      </dgm:t>
    </dgm:pt>
    <dgm:pt modelId="{2BC074E8-6E3B-461F-B809-851B8B76004A}" type="sibTrans" cxnId="{BBB973AD-8215-45AC-8411-4BA9E54BAD3E}">
      <dgm:prSet/>
      <dgm:spPr/>
      <dgm:t>
        <a:bodyPr/>
        <a:lstStyle/>
        <a:p>
          <a:endParaRPr lang="en-US"/>
        </a:p>
      </dgm:t>
    </dgm:pt>
    <dgm:pt modelId="{99AB2122-1EF6-40AE-A6F4-BE40313D2207}">
      <dgm:prSet/>
      <dgm:spPr/>
      <dgm:t>
        <a:bodyPr/>
        <a:lstStyle/>
        <a:p>
          <a:r>
            <a:rPr lang="en-US"/>
            <a:t>Parents and families need to be educated on the benefits of makerspace, gaming, blended classrooms, and flipped classrooms and they should be encouraged to actively participate as much as possible.</a:t>
          </a:r>
        </a:p>
      </dgm:t>
    </dgm:pt>
    <dgm:pt modelId="{241D9E8A-7F79-4CE2-93B1-04BD3BA1685C}" type="parTrans" cxnId="{CB6AEE94-184E-478B-9131-FF5856D83861}">
      <dgm:prSet/>
      <dgm:spPr/>
      <dgm:t>
        <a:bodyPr/>
        <a:lstStyle/>
        <a:p>
          <a:endParaRPr lang="en-US"/>
        </a:p>
      </dgm:t>
    </dgm:pt>
    <dgm:pt modelId="{50E99E62-2987-4C97-95FE-7B1CADC4F288}" type="sibTrans" cxnId="{CB6AEE94-184E-478B-9131-FF5856D83861}">
      <dgm:prSet/>
      <dgm:spPr/>
      <dgm:t>
        <a:bodyPr/>
        <a:lstStyle/>
        <a:p>
          <a:endParaRPr lang="en-US"/>
        </a:p>
      </dgm:t>
    </dgm:pt>
    <dgm:pt modelId="{D7AB21C8-B2B1-40CB-AFC1-FFAEE257F66F}" type="pres">
      <dgm:prSet presAssocID="{56CEED9B-746C-4C3D-81D3-6940542D2273}" presName="linear" presStyleCnt="0">
        <dgm:presLayoutVars>
          <dgm:animLvl val="lvl"/>
          <dgm:resizeHandles val="exact"/>
        </dgm:presLayoutVars>
      </dgm:prSet>
      <dgm:spPr/>
    </dgm:pt>
    <dgm:pt modelId="{96705CA1-710F-4662-935C-A2BFADB1BEA1}" type="pres">
      <dgm:prSet presAssocID="{1EF0B83A-EE33-441E-855F-46F59F141AD8}" presName="parentText" presStyleLbl="node1" presStyleIdx="0" presStyleCnt="3">
        <dgm:presLayoutVars>
          <dgm:chMax val="0"/>
          <dgm:bulletEnabled val="1"/>
        </dgm:presLayoutVars>
      </dgm:prSet>
      <dgm:spPr/>
    </dgm:pt>
    <dgm:pt modelId="{F20CF3DC-2E82-4758-B86C-9B269049E27F}" type="pres">
      <dgm:prSet presAssocID="{609E9144-4565-4D97-83AB-D6AA2493292A}" presName="spacer" presStyleCnt="0"/>
      <dgm:spPr/>
    </dgm:pt>
    <dgm:pt modelId="{8FADFCFE-83CF-4F84-AE55-CD34EE0C9EF3}" type="pres">
      <dgm:prSet presAssocID="{E80AD178-24C1-49A3-9FE1-8B4A56B5A1AA}" presName="parentText" presStyleLbl="node1" presStyleIdx="1" presStyleCnt="3">
        <dgm:presLayoutVars>
          <dgm:chMax val="0"/>
          <dgm:bulletEnabled val="1"/>
        </dgm:presLayoutVars>
      </dgm:prSet>
      <dgm:spPr/>
    </dgm:pt>
    <dgm:pt modelId="{B2D24BA7-6AB3-4D2F-9F0E-AAA4488C34A7}" type="pres">
      <dgm:prSet presAssocID="{2BC074E8-6E3B-461F-B809-851B8B76004A}" presName="spacer" presStyleCnt="0"/>
      <dgm:spPr/>
    </dgm:pt>
    <dgm:pt modelId="{6A8B1566-8902-4CE1-9049-A676A8312175}" type="pres">
      <dgm:prSet presAssocID="{99AB2122-1EF6-40AE-A6F4-BE40313D2207}" presName="parentText" presStyleLbl="node1" presStyleIdx="2" presStyleCnt="3">
        <dgm:presLayoutVars>
          <dgm:chMax val="0"/>
          <dgm:bulletEnabled val="1"/>
        </dgm:presLayoutVars>
      </dgm:prSet>
      <dgm:spPr/>
    </dgm:pt>
  </dgm:ptLst>
  <dgm:cxnLst>
    <dgm:cxn modelId="{7266E305-52F0-4424-91BE-0D9C7F79B60A}" type="presOf" srcId="{99AB2122-1EF6-40AE-A6F4-BE40313D2207}" destId="{6A8B1566-8902-4CE1-9049-A676A8312175}" srcOrd="0" destOrd="0" presId="urn:microsoft.com/office/officeart/2005/8/layout/vList2"/>
    <dgm:cxn modelId="{D8659107-B94B-4147-8353-71729C66562F}" type="presOf" srcId="{56CEED9B-746C-4C3D-81D3-6940542D2273}" destId="{D7AB21C8-B2B1-40CB-AFC1-FFAEE257F66F}" srcOrd="0" destOrd="0" presId="urn:microsoft.com/office/officeart/2005/8/layout/vList2"/>
    <dgm:cxn modelId="{09847F10-B911-4674-B86C-BB2576B47D15}" type="presOf" srcId="{E80AD178-24C1-49A3-9FE1-8B4A56B5A1AA}" destId="{8FADFCFE-83CF-4F84-AE55-CD34EE0C9EF3}" srcOrd="0" destOrd="0" presId="urn:microsoft.com/office/officeart/2005/8/layout/vList2"/>
    <dgm:cxn modelId="{E8B0BC10-41A9-4727-BEDC-CFC2AEB0EC54}" type="presOf" srcId="{1EF0B83A-EE33-441E-855F-46F59F141AD8}" destId="{96705CA1-710F-4662-935C-A2BFADB1BEA1}" srcOrd="0" destOrd="0" presId="urn:microsoft.com/office/officeart/2005/8/layout/vList2"/>
    <dgm:cxn modelId="{FDEF2E82-F362-4997-8A8E-8A24DBBAD96E}" srcId="{56CEED9B-746C-4C3D-81D3-6940542D2273}" destId="{1EF0B83A-EE33-441E-855F-46F59F141AD8}" srcOrd="0" destOrd="0" parTransId="{83BFDD59-573A-4258-A6A3-42B8BD5BDA09}" sibTransId="{609E9144-4565-4D97-83AB-D6AA2493292A}"/>
    <dgm:cxn modelId="{CB6AEE94-184E-478B-9131-FF5856D83861}" srcId="{56CEED9B-746C-4C3D-81D3-6940542D2273}" destId="{99AB2122-1EF6-40AE-A6F4-BE40313D2207}" srcOrd="2" destOrd="0" parTransId="{241D9E8A-7F79-4CE2-93B1-04BD3BA1685C}" sibTransId="{50E99E62-2987-4C97-95FE-7B1CADC4F288}"/>
    <dgm:cxn modelId="{BBB973AD-8215-45AC-8411-4BA9E54BAD3E}" srcId="{56CEED9B-746C-4C3D-81D3-6940542D2273}" destId="{E80AD178-24C1-49A3-9FE1-8B4A56B5A1AA}" srcOrd="1" destOrd="0" parTransId="{C3AC4A2C-0E5C-483D-8A3F-254D3E157420}" sibTransId="{2BC074E8-6E3B-461F-B809-851B8B76004A}"/>
    <dgm:cxn modelId="{40F95453-F706-44A6-A896-CB39654E1915}" type="presParOf" srcId="{D7AB21C8-B2B1-40CB-AFC1-FFAEE257F66F}" destId="{96705CA1-710F-4662-935C-A2BFADB1BEA1}" srcOrd="0" destOrd="0" presId="urn:microsoft.com/office/officeart/2005/8/layout/vList2"/>
    <dgm:cxn modelId="{80C3C830-AD97-40C3-95A0-33FD6C6D7D2E}" type="presParOf" srcId="{D7AB21C8-B2B1-40CB-AFC1-FFAEE257F66F}" destId="{F20CF3DC-2E82-4758-B86C-9B269049E27F}" srcOrd="1" destOrd="0" presId="urn:microsoft.com/office/officeart/2005/8/layout/vList2"/>
    <dgm:cxn modelId="{6D4C4E8E-F7C5-4A61-A5F9-F120C8DCEECA}" type="presParOf" srcId="{D7AB21C8-B2B1-40CB-AFC1-FFAEE257F66F}" destId="{8FADFCFE-83CF-4F84-AE55-CD34EE0C9EF3}" srcOrd="2" destOrd="0" presId="urn:microsoft.com/office/officeart/2005/8/layout/vList2"/>
    <dgm:cxn modelId="{86D30770-2E4D-4DED-B58C-4E749D345D04}" type="presParOf" srcId="{D7AB21C8-B2B1-40CB-AFC1-FFAEE257F66F}" destId="{B2D24BA7-6AB3-4D2F-9F0E-AAA4488C34A7}" srcOrd="3" destOrd="0" presId="urn:microsoft.com/office/officeart/2005/8/layout/vList2"/>
    <dgm:cxn modelId="{9650B331-A296-4ED4-ACFE-2068283074EF}" type="presParOf" srcId="{D7AB21C8-B2B1-40CB-AFC1-FFAEE257F66F}" destId="{6A8B1566-8902-4CE1-9049-A676A831217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2F34F9-C004-4529-83A4-6C7236EB2B85}" type="doc">
      <dgm:prSet loTypeId="urn:microsoft.com/office/officeart/2005/8/layout/matrix3" loCatId="matrix" qsTypeId="urn:microsoft.com/office/officeart/2005/8/quickstyle/simple1" qsCatId="simple" csTypeId="urn:microsoft.com/office/officeart/2005/8/colors/accent1_2" csCatId="accent1"/>
      <dgm:spPr/>
      <dgm:t>
        <a:bodyPr/>
        <a:lstStyle/>
        <a:p>
          <a:endParaRPr lang="en-US"/>
        </a:p>
      </dgm:t>
    </dgm:pt>
    <dgm:pt modelId="{28F00615-7DD6-4077-B29A-A54CC565881F}">
      <dgm:prSet/>
      <dgm:spPr/>
      <dgm:t>
        <a:bodyPr/>
        <a:lstStyle/>
        <a:p>
          <a:r>
            <a:rPr lang="en-US" dirty="0"/>
            <a:t>The first steps needed to put this scenario into place would be professional development, funding, and support. </a:t>
          </a:r>
        </a:p>
      </dgm:t>
    </dgm:pt>
    <dgm:pt modelId="{5633ED54-4E5A-4370-85BC-B6DBD67D3467}" type="parTrans" cxnId="{24A21E2E-E32E-473C-AC03-0A07B9174CC7}">
      <dgm:prSet/>
      <dgm:spPr/>
      <dgm:t>
        <a:bodyPr/>
        <a:lstStyle/>
        <a:p>
          <a:endParaRPr lang="en-US"/>
        </a:p>
      </dgm:t>
    </dgm:pt>
    <dgm:pt modelId="{D4C254C7-AFE2-4143-991F-DAF1BC392607}" type="sibTrans" cxnId="{24A21E2E-E32E-473C-AC03-0A07B9174CC7}">
      <dgm:prSet/>
      <dgm:spPr/>
      <dgm:t>
        <a:bodyPr/>
        <a:lstStyle/>
        <a:p>
          <a:endParaRPr lang="en-US"/>
        </a:p>
      </dgm:t>
    </dgm:pt>
    <dgm:pt modelId="{40681246-0A2B-45AF-8276-499FBD20178A}">
      <dgm:prSet/>
      <dgm:spPr/>
      <dgm:t>
        <a:bodyPr/>
        <a:lstStyle/>
        <a:p>
          <a:r>
            <a:rPr lang="en-US"/>
            <a:t>All teachers should receive training to develop an understanding of a student-centered approach to learning and to build confidence as they move forward. </a:t>
          </a:r>
        </a:p>
      </dgm:t>
    </dgm:pt>
    <dgm:pt modelId="{17DF8222-E3FF-47E5-A724-48E205DE1908}" type="parTrans" cxnId="{7604DE1E-F43A-4237-A13A-DEDF532148FE}">
      <dgm:prSet/>
      <dgm:spPr/>
      <dgm:t>
        <a:bodyPr/>
        <a:lstStyle/>
        <a:p>
          <a:endParaRPr lang="en-US"/>
        </a:p>
      </dgm:t>
    </dgm:pt>
    <dgm:pt modelId="{1EE0E676-3B59-4AC8-B9DB-2EE66B552DA5}" type="sibTrans" cxnId="{7604DE1E-F43A-4237-A13A-DEDF532148FE}">
      <dgm:prSet/>
      <dgm:spPr/>
      <dgm:t>
        <a:bodyPr/>
        <a:lstStyle/>
        <a:p>
          <a:endParaRPr lang="en-US"/>
        </a:p>
      </dgm:t>
    </dgm:pt>
    <dgm:pt modelId="{84F30743-21DD-45D7-9EDF-F2D12CDD4A2D}">
      <dgm:prSet/>
      <dgm:spPr/>
      <dgm:t>
        <a:bodyPr/>
        <a:lstStyle/>
        <a:p>
          <a:r>
            <a:rPr lang="en-US"/>
            <a:t>Funding for this project is crucial for this scenario, whether it is funded through Donor’s Choose, grants, or other donations it needs to be a priority. </a:t>
          </a:r>
        </a:p>
      </dgm:t>
    </dgm:pt>
    <dgm:pt modelId="{5004C343-82D3-46C3-AEA2-5997D4FDC86C}" type="parTrans" cxnId="{98F0E1B7-BDF3-4D1C-BDCA-ADA1D46F2CD1}">
      <dgm:prSet/>
      <dgm:spPr/>
      <dgm:t>
        <a:bodyPr/>
        <a:lstStyle/>
        <a:p>
          <a:endParaRPr lang="en-US"/>
        </a:p>
      </dgm:t>
    </dgm:pt>
    <dgm:pt modelId="{BAC4509F-17F0-48AD-8888-54922B4CE4DD}" type="sibTrans" cxnId="{98F0E1B7-BDF3-4D1C-BDCA-ADA1D46F2CD1}">
      <dgm:prSet/>
      <dgm:spPr/>
      <dgm:t>
        <a:bodyPr/>
        <a:lstStyle/>
        <a:p>
          <a:endParaRPr lang="en-US"/>
        </a:p>
      </dgm:t>
    </dgm:pt>
    <dgm:pt modelId="{229E5843-B50D-46F9-B032-E6B20A74EB3F}">
      <dgm:prSet/>
      <dgm:spPr/>
      <dgm:t>
        <a:bodyPr/>
        <a:lstStyle/>
        <a:p>
          <a:r>
            <a:rPr lang="en-US"/>
            <a:t>Sayles School needs to come together to support the best learning environment for their students and the future of education. </a:t>
          </a:r>
        </a:p>
      </dgm:t>
    </dgm:pt>
    <dgm:pt modelId="{292E3116-2925-4776-9F11-4E33A74FA0F0}" type="parTrans" cxnId="{871D688B-06C0-4906-A307-F46042D4BDEE}">
      <dgm:prSet/>
      <dgm:spPr/>
      <dgm:t>
        <a:bodyPr/>
        <a:lstStyle/>
        <a:p>
          <a:endParaRPr lang="en-US"/>
        </a:p>
      </dgm:t>
    </dgm:pt>
    <dgm:pt modelId="{6EE5E27E-BA68-4918-BDD2-5147455A94B9}" type="sibTrans" cxnId="{871D688B-06C0-4906-A307-F46042D4BDEE}">
      <dgm:prSet/>
      <dgm:spPr/>
      <dgm:t>
        <a:bodyPr/>
        <a:lstStyle/>
        <a:p>
          <a:endParaRPr lang="en-US"/>
        </a:p>
      </dgm:t>
    </dgm:pt>
    <dgm:pt modelId="{08D44763-7D70-4725-8300-80840D9A1BC1}" type="pres">
      <dgm:prSet presAssocID="{222F34F9-C004-4529-83A4-6C7236EB2B85}" presName="matrix" presStyleCnt="0">
        <dgm:presLayoutVars>
          <dgm:chMax val="1"/>
          <dgm:dir/>
          <dgm:resizeHandles val="exact"/>
        </dgm:presLayoutVars>
      </dgm:prSet>
      <dgm:spPr/>
    </dgm:pt>
    <dgm:pt modelId="{2FEE538A-E1E2-42A9-A17D-65CD0361C039}" type="pres">
      <dgm:prSet presAssocID="{222F34F9-C004-4529-83A4-6C7236EB2B85}" presName="diamond" presStyleLbl="bgShp" presStyleIdx="0" presStyleCnt="1"/>
      <dgm:spPr/>
    </dgm:pt>
    <dgm:pt modelId="{47CC0993-3931-45B7-A1A5-A25739ABF601}" type="pres">
      <dgm:prSet presAssocID="{222F34F9-C004-4529-83A4-6C7236EB2B85}" presName="quad1" presStyleLbl="node1" presStyleIdx="0" presStyleCnt="4">
        <dgm:presLayoutVars>
          <dgm:chMax val="0"/>
          <dgm:chPref val="0"/>
          <dgm:bulletEnabled val="1"/>
        </dgm:presLayoutVars>
      </dgm:prSet>
      <dgm:spPr/>
    </dgm:pt>
    <dgm:pt modelId="{B91D52C0-6D04-4B26-BCAD-A9F1D79816FA}" type="pres">
      <dgm:prSet presAssocID="{222F34F9-C004-4529-83A4-6C7236EB2B85}" presName="quad2" presStyleLbl="node1" presStyleIdx="1" presStyleCnt="4">
        <dgm:presLayoutVars>
          <dgm:chMax val="0"/>
          <dgm:chPref val="0"/>
          <dgm:bulletEnabled val="1"/>
        </dgm:presLayoutVars>
      </dgm:prSet>
      <dgm:spPr/>
    </dgm:pt>
    <dgm:pt modelId="{4FD75A7F-20AF-4BFF-BC06-67A6C83267BE}" type="pres">
      <dgm:prSet presAssocID="{222F34F9-C004-4529-83A4-6C7236EB2B85}" presName="quad3" presStyleLbl="node1" presStyleIdx="2" presStyleCnt="4">
        <dgm:presLayoutVars>
          <dgm:chMax val="0"/>
          <dgm:chPref val="0"/>
          <dgm:bulletEnabled val="1"/>
        </dgm:presLayoutVars>
      </dgm:prSet>
      <dgm:spPr/>
    </dgm:pt>
    <dgm:pt modelId="{16D0CA37-D6FF-4D52-AAAE-74D8E4BA5CF3}" type="pres">
      <dgm:prSet presAssocID="{222F34F9-C004-4529-83A4-6C7236EB2B85}" presName="quad4" presStyleLbl="node1" presStyleIdx="3" presStyleCnt="4">
        <dgm:presLayoutVars>
          <dgm:chMax val="0"/>
          <dgm:chPref val="0"/>
          <dgm:bulletEnabled val="1"/>
        </dgm:presLayoutVars>
      </dgm:prSet>
      <dgm:spPr/>
    </dgm:pt>
  </dgm:ptLst>
  <dgm:cxnLst>
    <dgm:cxn modelId="{E583CE14-752B-47A1-B714-584A680EABC5}" type="presOf" srcId="{229E5843-B50D-46F9-B032-E6B20A74EB3F}" destId="{16D0CA37-D6FF-4D52-AAAE-74D8E4BA5CF3}" srcOrd="0" destOrd="0" presId="urn:microsoft.com/office/officeart/2005/8/layout/matrix3"/>
    <dgm:cxn modelId="{7604DE1E-F43A-4237-A13A-DEDF532148FE}" srcId="{222F34F9-C004-4529-83A4-6C7236EB2B85}" destId="{40681246-0A2B-45AF-8276-499FBD20178A}" srcOrd="1" destOrd="0" parTransId="{17DF8222-E3FF-47E5-A724-48E205DE1908}" sibTransId="{1EE0E676-3B59-4AC8-B9DB-2EE66B552DA5}"/>
    <dgm:cxn modelId="{24A21E2E-E32E-473C-AC03-0A07B9174CC7}" srcId="{222F34F9-C004-4529-83A4-6C7236EB2B85}" destId="{28F00615-7DD6-4077-B29A-A54CC565881F}" srcOrd="0" destOrd="0" parTransId="{5633ED54-4E5A-4370-85BC-B6DBD67D3467}" sibTransId="{D4C254C7-AFE2-4143-991F-DAF1BC392607}"/>
    <dgm:cxn modelId="{9E129A37-D392-46C4-A1A2-9EDF078210FF}" type="presOf" srcId="{84F30743-21DD-45D7-9EDF-F2D12CDD4A2D}" destId="{4FD75A7F-20AF-4BFF-BC06-67A6C83267BE}" srcOrd="0" destOrd="0" presId="urn:microsoft.com/office/officeart/2005/8/layout/matrix3"/>
    <dgm:cxn modelId="{2663BA72-C3E8-4D40-9357-C2FCC184CAFF}" type="presOf" srcId="{222F34F9-C004-4529-83A4-6C7236EB2B85}" destId="{08D44763-7D70-4725-8300-80840D9A1BC1}" srcOrd="0" destOrd="0" presId="urn:microsoft.com/office/officeart/2005/8/layout/matrix3"/>
    <dgm:cxn modelId="{871D688B-06C0-4906-A307-F46042D4BDEE}" srcId="{222F34F9-C004-4529-83A4-6C7236EB2B85}" destId="{229E5843-B50D-46F9-B032-E6B20A74EB3F}" srcOrd="3" destOrd="0" parTransId="{292E3116-2925-4776-9F11-4E33A74FA0F0}" sibTransId="{6EE5E27E-BA68-4918-BDD2-5147455A94B9}"/>
    <dgm:cxn modelId="{CC4A039B-42E7-48C2-BDA0-081F708A4BD8}" type="presOf" srcId="{40681246-0A2B-45AF-8276-499FBD20178A}" destId="{B91D52C0-6D04-4B26-BCAD-A9F1D79816FA}" srcOrd="0" destOrd="0" presId="urn:microsoft.com/office/officeart/2005/8/layout/matrix3"/>
    <dgm:cxn modelId="{98F0E1B7-BDF3-4D1C-BDCA-ADA1D46F2CD1}" srcId="{222F34F9-C004-4529-83A4-6C7236EB2B85}" destId="{84F30743-21DD-45D7-9EDF-F2D12CDD4A2D}" srcOrd="2" destOrd="0" parTransId="{5004C343-82D3-46C3-AEA2-5997D4FDC86C}" sibTransId="{BAC4509F-17F0-48AD-8888-54922B4CE4DD}"/>
    <dgm:cxn modelId="{C22817C0-2DC0-4668-978D-DB5AC981292D}" type="presOf" srcId="{28F00615-7DD6-4077-B29A-A54CC565881F}" destId="{47CC0993-3931-45B7-A1A5-A25739ABF601}" srcOrd="0" destOrd="0" presId="urn:microsoft.com/office/officeart/2005/8/layout/matrix3"/>
    <dgm:cxn modelId="{10CBBA2E-EAED-4B18-9CEF-65CED033BF13}" type="presParOf" srcId="{08D44763-7D70-4725-8300-80840D9A1BC1}" destId="{2FEE538A-E1E2-42A9-A17D-65CD0361C039}" srcOrd="0" destOrd="0" presId="urn:microsoft.com/office/officeart/2005/8/layout/matrix3"/>
    <dgm:cxn modelId="{65702C90-4564-4CE5-81FF-2ED57A977098}" type="presParOf" srcId="{08D44763-7D70-4725-8300-80840D9A1BC1}" destId="{47CC0993-3931-45B7-A1A5-A25739ABF601}" srcOrd="1" destOrd="0" presId="urn:microsoft.com/office/officeart/2005/8/layout/matrix3"/>
    <dgm:cxn modelId="{198EEC95-B977-4700-8316-C7A38EABA5F1}" type="presParOf" srcId="{08D44763-7D70-4725-8300-80840D9A1BC1}" destId="{B91D52C0-6D04-4B26-BCAD-A9F1D79816FA}" srcOrd="2" destOrd="0" presId="urn:microsoft.com/office/officeart/2005/8/layout/matrix3"/>
    <dgm:cxn modelId="{6F6FFADB-3BCC-4192-97FC-FA9269A79747}" type="presParOf" srcId="{08D44763-7D70-4725-8300-80840D9A1BC1}" destId="{4FD75A7F-20AF-4BFF-BC06-67A6C83267BE}" srcOrd="3" destOrd="0" presId="urn:microsoft.com/office/officeart/2005/8/layout/matrix3"/>
    <dgm:cxn modelId="{72A7B24A-0FC7-4DCB-91E2-25D88F63A086}" type="presParOf" srcId="{08D44763-7D70-4725-8300-80840D9A1BC1}" destId="{16D0CA37-D6FF-4D52-AAAE-74D8E4BA5CF3}"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7698AD-02E3-4040-AA4D-9BBEAE2E88EB}">
      <dsp:nvSpPr>
        <dsp:cNvPr id="0" name=""/>
        <dsp:cNvSpPr/>
      </dsp:nvSpPr>
      <dsp:spPr>
        <a:xfrm>
          <a:off x="0" y="2554"/>
          <a:ext cx="590618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AA1986-3A4F-41A4-BF67-35C533E20010}">
      <dsp:nvSpPr>
        <dsp:cNvPr id="0" name=""/>
        <dsp:cNvSpPr/>
      </dsp:nvSpPr>
      <dsp:spPr>
        <a:xfrm>
          <a:off x="0" y="2554"/>
          <a:ext cx="5906181" cy="870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Sayles School is a pre-K through 8</a:t>
          </a:r>
          <a:r>
            <a:rPr lang="en-US" sz="2400" kern="1200" baseline="30000"/>
            <a:t>th</a:t>
          </a:r>
          <a:r>
            <a:rPr lang="en-US" sz="2400" kern="1200"/>
            <a:t> grade public school.</a:t>
          </a:r>
        </a:p>
      </dsp:txBody>
      <dsp:txXfrm>
        <a:off x="0" y="2554"/>
        <a:ext cx="5906181" cy="870934"/>
      </dsp:txXfrm>
    </dsp:sp>
    <dsp:sp modelId="{FF904F1E-2E6B-40FF-AAC1-22760DFBC83E}">
      <dsp:nvSpPr>
        <dsp:cNvPr id="0" name=""/>
        <dsp:cNvSpPr/>
      </dsp:nvSpPr>
      <dsp:spPr>
        <a:xfrm>
          <a:off x="0" y="873489"/>
          <a:ext cx="5906181" cy="0"/>
        </a:xfrm>
        <a:prstGeom prst="line">
          <a:avLst/>
        </a:prstGeom>
        <a:solidFill>
          <a:schemeClr val="accent2">
            <a:hueOff val="-264675"/>
            <a:satOff val="298"/>
            <a:lumOff val="706"/>
            <a:alphaOff val="0"/>
          </a:schemeClr>
        </a:solidFill>
        <a:ln w="12700" cap="flat" cmpd="sng" algn="ctr">
          <a:solidFill>
            <a:schemeClr val="accent2">
              <a:hueOff val="-264675"/>
              <a:satOff val="298"/>
              <a:lumOff val="70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5A4A51-DC34-420D-AAF9-B1E267DD193B}">
      <dsp:nvSpPr>
        <dsp:cNvPr id="0" name=""/>
        <dsp:cNvSpPr/>
      </dsp:nvSpPr>
      <dsp:spPr>
        <a:xfrm>
          <a:off x="0" y="873489"/>
          <a:ext cx="5906181" cy="870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302 students currently enrolled</a:t>
          </a:r>
        </a:p>
      </dsp:txBody>
      <dsp:txXfrm>
        <a:off x="0" y="873489"/>
        <a:ext cx="5906181" cy="870934"/>
      </dsp:txXfrm>
    </dsp:sp>
    <dsp:sp modelId="{FA993ECA-BAD2-4631-896C-A44BEC652F36}">
      <dsp:nvSpPr>
        <dsp:cNvPr id="0" name=""/>
        <dsp:cNvSpPr/>
      </dsp:nvSpPr>
      <dsp:spPr>
        <a:xfrm>
          <a:off x="0" y="1744424"/>
          <a:ext cx="5906181" cy="0"/>
        </a:xfrm>
        <a:prstGeom prst="line">
          <a:avLst/>
        </a:prstGeom>
        <a:solidFill>
          <a:schemeClr val="accent2">
            <a:hueOff val="-529349"/>
            <a:satOff val="597"/>
            <a:lumOff val="1412"/>
            <a:alphaOff val="0"/>
          </a:schemeClr>
        </a:solidFill>
        <a:ln w="12700" cap="flat" cmpd="sng" algn="ctr">
          <a:solidFill>
            <a:schemeClr val="accent2">
              <a:hueOff val="-529349"/>
              <a:satOff val="597"/>
              <a:lumOff val="141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C6A8FB-E2F9-427D-AA10-3726985B7591}">
      <dsp:nvSpPr>
        <dsp:cNvPr id="0" name=""/>
        <dsp:cNvSpPr/>
      </dsp:nvSpPr>
      <dsp:spPr>
        <a:xfrm>
          <a:off x="0" y="1744424"/>
          <a:ext cx="5906181" cy="870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Fusion Paperboard closed in 2014-no other big businesses in area.</a:t>
          </a:r>
        </a:p>
      </dsp:txBody>
      <dsp:txXfrm>
        <a:off x="0" y="1744424"/>
        <a:ext cx="5906181" cy="870934"/>
      </dsp:txXfrm>
    </dsp:sp>
    <dsp:sp modelId="{0DE67D16-93D9-480E-9A10-F892F3CBE216}">
      <dsp:nvSpPr>
        <dsp:cNvPr id="0" name=""/>
        <dsp:cNvSpPr/>
      </dsp:nvSpPr>
      <dsp:spPr>
        <a:xfrm>
          <a:off x="0" y="2615359"/>
          <a:ext cx="5906181" cy="0"/>
        </a:xfrm>
        <a:prstGeom prst="line">
          <a:avLst/>
        </a:prstGeom>
        <a:solidFill>
          <a:schemeClr val="accent2">
            <a:hueOff val="-794024"/>
            <a:satOff val="895"/>
            <a:lumOff val="2118"/>
            <a:alphaOff val="0"/>
          </a:schemeClr>
        </a:solidFill>
        <a:ln w="12700" cap="flat" cmpd="sng" algn="ctr">
          <a:solidFill>
            <a:schemeClr val="accent2">
              <a:hueOff val="-794024"/>
              <a:satOff val="895"/>
              <a:lumOff val="211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4695CC-4B90-4B14-84DF-AAEC86F34D8D}">
      <dsp:nvSpPr>
        <dsp:cNvPr id="0" name=""/>
        <dsp:cNvSpPr/>
      </dsp:nvSpPr>
      <dsp:spPr>
        <a:xfrm>
          <a:off x="0" y="2615359"/>
          <a:ext cx="5906181" cy="870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Spring 2018-Sayles School is $800,000 in debt.</a:t>
          </a:r>
        </a:p>
      </dsp:txBody>
      <dsp:txXfrm>
        <a:off x="0" y="2615359"/>
        <a:ext cx="5906181" cy="870934"/>
      </dsp:txXfrm>
    </dsp:sp>
    <dsp:sp modelId="{2C41A544-7194-4914-80BD-0B4EE4D0DA35}">
      <dsp:nvSpPr>
        <dsp:cNvPr id="0" name=""/>
        <dsp:cNvSpPr/>
      </dsp:nvSpPr>
      <dsp:spPr>
        <a:xfrm>
          <a:off x="0" y="3486293"/>
          <a:ext cx="5906181" cy="0"/>
        </a:xfrm>
        <a:prstGeom prst="line">
          <a:avLst/>
        </a:prstGeom>
        <a:solidFill>
          <a:schemeClr val="accent2">
            <a:hueOff val="-1058698"/>
            <a:satOff val="1194"/>
            <a:lumOff val="2824"/>
            <a:alphaOff val="0"/>
          </a:schemeClr>
        </a:solidFill>
        <a:ln w="12700" cap="flat" cmpd="sng" algn="ctr">
          <a:solidFill>
            <a:schemeClr val="accent2">
              <a:hueOff val="-1058698"/>
              <a:satOff val="1194"/>
              <a:lumOff val="282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C68F3B-EC06-4EB1-BAE7-605F6C649A69}">
      <dsp:nvSpPr>
        <dsp:cNvPr id="0" name=""/>
        <dsp:cNvSpPr/>
      </dsp:nvSpPr>
      <dsp:spPr>
        <a:xfrm>
          <a:off x="0" y="3486293"/>
          <a:ext cx="5906181" cy="870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Many administrative changes in the last 5 years.</a:t>
          </a:r>
        </a:p>
      </dsp:txBody>
      <dsp:txXfrm>
        <a:off x="0" y="3486293"/>
        <a:ext cx="5906181" cy="870934"/>
      </dsp:txXfrm>
    </dsp:sp>
    <dsp:sp modelId="{6317D71F-145D-4E31-BB57-4DF94209A61F}">
      <dsp:nvSpPr>
        <dsp:cNvPr id="0" name=""/>
        <dsp:cNvSpPr/>
      </dsp:nvSpPr>
      <dsp:spPr>
        <a:xfrm>
          <a:off x="0" y="4357228"/>
          <a:ext cx="5906181" cy="0"/>
        </a:xfrm>
        <a:prstGeom prst="line">
          <a:avLst/>
        </a:prstGeom>
        <a:solidFill>
          <a:schemeClr val="accent2">
            <a:hueOff val="-1323373"/>
            <a:satOff val="1492"/>
            <a:lumOff val="3530"/>
            <a:alphaOff val="0"/>
          </a:schemeClr>
        </a:solidFill>
        <a:ln w="12700" cap="flat" cmpd="sng" algn="ctr">
          <a:solidFill>
            <a:schemeClr val="accent2">
              <a:hueOff val="-1323373"/>
              <a:satOff val="1492"/>
              <a:lumOff val="353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5129FF-0E3D-4203-B7D1-A790913DF91B}">
      <dsp:nvSpPr>
        <dsp:cNvPr id="0" name=""/>
        <dsp:cNvSpPr/>
      </dsp:nvSpPr>
      <dsp:spPr>
        <a:xfrm>
          <a:off x="0" y="4357228"/>
          <a:ext cx="5906181" cy="870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Teachers lack support services, materials, resources, and training.</a:t>
          </a:r>
        </a:p>
      </dsp:txBody>
      <dsp:txXfrm>
        <a:off x="0" y="4357228"/>
        <a:ext cx="5906181" cy="8709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467BF0-7778-44A4-AD92-8B8B6ADABB03}">
      <dsp:nvSpPr>
        <dsp:cNvPr id="0" name=""/>
        <dsp:cNvSpPr/>
      </dsp:nvSpPr>
      <dsp:spPr>
        <a:xfrm>
          <a:off x="0" y="0"/>
          <a:ext cx="8046720" cy="81963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One scenario for the next five years would be a student-centered approach to learning via the implementation of a makerspace, the use of gaming, and other technology for a blended classroom model. </a:t>
          </a:r>
        </a:p>
      </dsp:txBody>
      <dsp:txXfrm>
        <a:off x="24006" y="24006"/>
        <a:ext cx="7093011" cy="771622"/>
      </dsp:txXfrm>
    </dsp:sp>
    <dsp:sp modelId="{433354ED-541D-433D-B52F-68B228D1DBC1}">
      <dsp:nvSpPr>
        <dsp:cNvPr id="0" name=""/>
        <dsp:cNvSpPr/>
      </dsp:nvSpPr>
      <dsp:spPr>
        <a:xfrm>
          <a:off x="673912" y="968659"/>
          <a:ext cx="8046720" cy="819634"/>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In the article </a:t>
          </a:r>
          <a:r>
            <a:rPr lang="en-US" sz="1200" u="sng" kern="1200"/>
            <a:t>How do Educational Professionals Understand Creativity</a:t>
          </a:r>
          <a:r>
            <a:rPr lang="en-US" sz="1200" kern="1200"/>
            <a:t> it reads, “It is indispensable that educators know the strategies to develop their creative potential and design learning scenarios that foster creativity in their students” (2012, p 47).  </a:t>
          </a:r>
        </a:p>
      </dsp:txBody>
      <dsp:txXfrm>
        <a:off x="697918" y="992665"/>
        <a:ext cx="6792032" cy="771622"/>
      </dsp:txXfrm>
    </dsp:sp>
    <dsp:sp modelId="{F581AC37-5971-4BDF-AAF0-7BB821105359}">
      <dsp:nvSpPr>
        <dsp:cNvPr id="0" name=""/>
        <dsp:cNvSpPr/>
      </dsp:nvSpPr>
      <dsp:spPr>
        <a:xfrm>
          <a:off x="1337767" y="1937318"/>
          <a:ext cx="8046720" cy="819634"/>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The educators at Sayles School need to be innovative in the way they teach by encouraging creativity, problem-solving, and questioning.  </a:t>
          </a:r>
        </a:p>
      </dsp:txBody>
      <dsp:txXfrm>
        <a:off x="1361773" y="1961324"/>
        <a:ext cx="6802091" cy="771622"/>
      </dsp:txXfrm>
    </dsp:sp>
    <dsp:sp modelId="{C7803690-20A9-4049-8B7F-292AAF9AE3FD}">
      <dsp:nvSpPr>
        <dsp:cNvPr id="0" name=""/>
        <dsp:cNvSpPr/>
      </dsp:nvSpPr>
      <dsp:spPr>
        <a:xfrm>
          <a:off x="2011680" y="2905977"/>
          <a:ext cx="8046720" cy="819634"/>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By implementing a student-centered environment for learning students will have a more personalized approach to education. </a:t>
          </a:r>
        </a:p>
      </dsp:txBody>
      <dsp:txXfrm>
        <a:off x="2035686" y="2929983"/>
        <a:ext cx="6792032" cy="771622"/>
      </dsp:txXfrm>
    </dsp:sp>
    <dsp:sp modelId="{33EAB83B-EF58-42DF-AFF7-87A8306BDF88}">
      <dsp:nvSpPr>
        <dsp:cNvPr id="0" name=""/>
        <dsp:cNvSpPr/>
      </dsp:nvSpPr>
      <dsp:spPr>
        <a:xfrm>
          <a:off x="7513957" y="627765"/>
          <a:ext cx="532762" cy="532762"/>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7633828" y="627765"/>
        <a:ext cx="293020" cy="400903"/>
      </dsp:txXfrm>
    </dsp:sp>
    <dsp:sp modelId="{F967AED8-C261-45A2-AFA8-652F3E6B28B4}">
      <dsp:nvSpPr>
        <dsp:cNvPr id="0" name=""/>
        <dsp:cNvSpPr/>
      </dsp:nvSpPr>
      <dsp:spPr>
        <a:xfrm>
          <a:off x="8187870" y="1596424"/>
          <a:ext cx="532762" cy="532762"/>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8307741" y="1596424"/>
        <a:ext cx="293020" cy="400903"/>
      </dsp:txXfrm>
    </dsp:sp>
    <dsp:sp modelId="{66210D20-E59F-4624-82F9-A59FE49BFF81}">
      <dsp:nvSpPr>
        <dsp:cNvPr id="0" name=""/>
        <dsp:cNvSpPr/>
      </dsp:nvSpPr>
      <dsp:spPr>
        <a:xfrm>
          <a:off x="8851724" y="2565083"/>
          <a:ext cx="532762" cy="532762"/>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8971595" y="2565083"/>
        <a:ext cx="293020" cy="4009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705CA1-710F-4662-935C-A2BFADB1BEA1}">
      <dsp:nvSpPr>
        <dsp:cNvPr id="0" name=""/>
        <dsp:cNvSpPr/>
      </dsp:nvSpPr>
      <dsp:spPr>
        <a:xfrm>
          <a:off x="0" y="61327"/>
          <a:ext cx="5906181" cy="166620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To prepare this scenario Sayles School needs to adopt a new vision statement integrating a student-centered philosophy.  </a:t>
          </a:r>
        </a:p>
      </dsp:txBody>
      <dsp:txXfrm>
        <a:off x="81338" y="142665"/>
        <a:ext cx="5743505" cy="1503531"/>
      </dsp:txXfrm>
    </dsp:sp>
    <dsp:sp modelId="{8FADFCFE-83CF-4F84-AE55-CD34EE0C9EF3}">
      <dsp:nvSpPr>
        <dsp:cNvPr id="0" name=""/>
        <dsp:cNvSpPr/>
      </dsp:nvSpPr>
      <dsp:spPr>
        <a:xfrm>
          <a:off x="0" y="1782255"/>
          <a:ext cx="5906181" cy="1666207"/>
        </a:xfrm>
        <a:prstGeom prst="roundRect">
          <a:avLst/>
        </a:prstGeom>
        <a:solidFill>
          <a:schemeClr val="accent2">
            <a:hueOff val="-661686"/>
            <a:satOff val="746"/>
            <a:lumOff val="176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All the staff at Sayles School needs to be trained in strategies for blended classrooms, flipped classrooms, and the many different uses of technology. </a:t>
          </a:r>
        </a:p>
      </dsp:txBody>
      <dsp:txXfrm>
        <a:off x="81338" y="1863593"/>
        <a:ext cx="5743505" cy="1503531"/>
      </dsp:txXfrm>
    </dsp:sp>
    <dsp:sp modelId="{6A8B1566-8902-4CE1-9049-A676A8312175}">
      <dsp:nvSpPr>
        <dsp:cNvPr id="0" name=""/>
        <dsp:cNvSpPr/>
      </dsp:nvSpPr>
      <dsp:spPr>
        <a:xfrm>
          <a:off x="0" y="3503182"/>
          <a:ext cx="5906181" cy="1666207"/>
        </a:xfrm>
        <a:prstGeom prst="roundRect">
          <a:avLst/>
        </a:prstGeom>
        <a:solidFill>
          <a:schemeClr val="accent2">
            <a:hueOff val="-1323373"/>
            <a:satOff val="1492"/>
            <a:lumOff val="353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Parents and families need to be educated on the benefits of makerspace, gaming, blended classrooms, and flipped classrooms and they should be encouraged to actively participate as much as possible.</a:t>
          </a:r>
        </a:p>
      </dsp:txBody>
      <dsp:txXfrm>
        <a:off x="81338" y="3584520"/>
        <a:ext cx="5743505" cy="15035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EE538A-E1E2-42A9-A17D-65CD0361C039}">
      <dsp:nvSpPr>
        <dsp:cNvPr id="0" name=""/>
        <dsp:cNvSpPr/>
      </dsp:nvSpPr>
      <dsp:spPr>
        <a:xfrm>
          <a:off x="692086" y="0"/>
          <a:ext cx="4284136" cy="4284136"/>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CC0993-3931-45B7-A1A5-A25739ABF601}">
      <dsp:nvSpPr>
        <dsp:cNvPr id="0" name=""/>
        <dsp:cNvSpPr/>
      </dsp:nvSpPr>
      <dsp:spPr>
        <a:xfrm>
          <a:off x="1099079" y="406992"/>
          <a:ext cx="1670813" cy="167081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The first steps needed to put this scenario into place would be professional development, funding, and support. </a:t>
          </a:r>
        </a:p>
      </dsp:txBody>
      <dsp:txXfrm>
        <a:off x="1180641" y="488554"/>
        <a:ext cx="1507689" cy="1507689"/>
      </dsp:txXfrm>
    </dsp:sp>
    <dsp:sp modelId="{B91D52C0-6D04-4B26-BCAD-A9F1D79816FA}">
      <dsp:nvSpPr>
        <dsp:cNvPr id="0" name=""/>
        <dsp:cNvSpPr/>
      </dsp:nvSpPr>
      <dsp:spPr>
        <a:xfrm>
          <a:off x="2898417" y="406992"/>
          <a:ext cx="1670813" cy="167081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All teachers should receive training to develop an understanding of a student-centered approach to learning and to build confidence as they move forward. </a:t>
          </a:r>
        </a:p>
      </dsp:txBody>
      <dsp:txXfrm>
        <a:off x="2979979" y="488554"/>
        <a:ext cx="1507689" cy="1507689"/>
      </dsp:txXfrm>
    </dsp:sp>
    <dsp:sp modelId="{4FD75A7F-20AF-4BFF-BC06-67A6C83267BE}">
      <dsp:nvSpPr>
        <dsp:cNvPr id="0" name=""/>
        <dsp:cNvSpPr/>
      </dsp:nvSpPr>
      <dsp:spPr>
        <a:xfrm>
          <a:off x="1099079" y="2206330"/>
          <a:ext cx="1670813" cy="167081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Funding for this project is crucial for this scenario, whether it is funded through Donor’s Choose, grants, or other donations it needs to be a priority. </a:t>
          </a:r>
        </a:p>
      </dsp:txBody>
      <dsp:txXfrm>
        <a:off x="1180641" y="2287892"/>
        <a:ext cx="1507689" cy="1507689"/>
      </dsp:txXfrm>
    </dsp:sp>
    <dsp:sp modelId="{16D0CA37-D6FF-4D52-AAAE-74D8E4BA5CF3}">
      <dsp:nvSpPr>
        <dsp:cNvPr id="0" name=""/>
        <dsp:cNvSpPr/>
      </dsp:nvSpPr>
      <dsp:spPr>
        <a:xfrm>
          <a:off x="2898417" y="2206330"/>
          <a:ext cx="1670813" cy="167081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Sayles School needs to come together to support the best learning environment for their students and the future of education. </a:t>
          </a:r>
        </a:p>
      </dsp:txBody>
      <dsp:txXfrm>
        <a:off x="2979979" y="2287892"/>
        <a:ext cx="1507689" cy="150768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B64BC73D-E0C9-4801-807A-AE295F814B18}" type="datetimeFigureOut">
              <a:rPr lang="en-US" smtClean="0"/>
              <a:t>4/26/2019</a:t>
            </a:fld>
            <a:endParaRPr lang="en-US"/>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01DC7A13-BDFA-4F93-ADF5-2A8E22C5AEC6}" type="slidenum">
              <a:rPr lang="en-US" smtClean="0"/>
              <a:t>‹#›</a:t>
            </a:fld>
            <a:endParaRPr lang="en-US"/>
          </a:p>
        </p:txBody>
      </p:sp>
    </p:spTree>
    <p:extLst>
      <p:ext uri="{BB962C8B-B14F-4D97-AF65-F5344CB8AC3E}">
        <p14:creationId xmlns:p14="http://schemas.microsoft.com/office/powerpoint/2010/main" val="257608495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4BC73D-E0C9-4801-807A-AE295F814B18}" type="datetimeFigureOut">
              <a:rPr lang="en-US" smtClean="0"/>
              <a:t>4/26/2019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DC7A13-BDFA-4F93-ADF5-2A8E22C5AEC6}" type="slidenum">
              <a:rPr lang="en-US" smtClean="0"/>
              <a:t>‹#›</a:t>
            </a:fld>
            <a:endParaRPr lang="en-US"/>
          </a:p>
        </p:txBody>
      </p:sp>
    </p:spTree>
    <p:extLst>
      <p:ext uri="{BB962C8B-B14F-4D97-AF65-F5344CB8AC3E}">
        <p14:creationId xmlns:p14="http://schemas.microsoft.com/office/powerpoint/2010/main" val="2177394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B64BC73D-E0C9-4801-807A-AE295F814B18}" type="datetimeFigureOut">
              <a:rPr lang="en-US" smtClean="0"/>
              <a:t>4/26/2019</a:t>
            </a:fld>
            <a:endParaRPr 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1060"/>
            <a:ext cx="2112264" cy="228600"/>
          </a:xfrm>
        </p:spPr>
        <p:txBody>
          <a:bodyPr/>
          <a:lstStyle/>
          <a:p>
            <a:fld id="{01DC7A13-BDFA-4F93-ADF5-2A8E22C5AEC6}" type="slidenum">
              <a:rPr lang="en-US" smtClean="0"/>
              <a:t>‹#›</a:t>
            </a:fld>
            <a:endParaRPr lang="en-US"/>
          </a:p>
        </p:txBody>
      </p:sp>
    </p:spTree>
    <p:extLst>
      <p:ext uri="{BB962C8B-B14F-4D97-AF65-F5344CB8AC3E}">
        <p14:creationId xmlns:p14="http://schemas.microsoft.com/office/powerpoint/2010/main" val="415320788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4BC73D-E0C9-4801-807A-AE295F814B18}" type="datetimeFigureOut">
              <a:rPr lang="en-US" smtClean="0"/>
              <a:t>4/26/2019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DC7A13-BDFA-4F93-ADF5-2A8E22C5AEC6}" type="slidenum">
              <a:rPr lang="en-US" smtClean="0"/>
              <a:t>‹#›</a:t>
            </a:fld>
            <a:endParaRPr lang="en-US"/>
          </a:p>
        </p:txBody>
      </p:sp>
    </p:spTree>
    <p:extLst>
      <p:ext uri="{BB962C8B-B14F-4D97-AF65-F5344CB8AC3E}">
        <p14:creationId xmlns:p14="http://schemas.microsoft.com/office/powerpoint/2010/main" val="2478814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4BC73D-E0C9-4801-807A-AE295F814B18}" type="datetimeFigureOut">
              <a:rPr lang="en-US" smtClean="0"/>
              <a:t>4/26/2019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DC7A13-BDFA-4F93-ADF5-2A8E22C5AEC6}" type="slidenum">
              <a:rPr lang="en-US" smtClean="0"/>
              <a:t>‹#›</a:t>
            </a:fld>
            <a:endParaRPr lang="en-US"/>
          </a:p>
        </p:txBody>
      </p:sp>
    </p:spTree>
    <p:extLst>
      <p:ext uri="{BB962C8B-B14F-4D97-AF65-F5344CB8AC3E}">
        <p14:creationId xmlns:p14="http://schemas.microsoft.com/office/powerpoint/2010/main" val="1885859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4BC73D-E0C9-4801-807A-AE295F814B18}" type="datetimeFigureOut">
              <a:rPr lang="en-US" smtClean="0"/>
              <a:t>4/26/2019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DC7A13-BDFA-4F93-ADF5-2A8E22C5AEC6}" type="slidenum">
              <a:rPr lang="en-US" smtClean="0"/>
              <a:t>‹#›</a:t>
            </a:fld>
            <a:endParaRPr lang="en-US"/>
          </a:p>
        </p:txBody>
      </p:sp>
    </p:spTree>
    <p:extLst>
      <p:ext uri="{BB962C8B-B14F-4D97-AF65-F5344CB8AC3E}">
        <p14:creationId xmlns:p14="http://schemas.microsoft.com/office/powerpoint/2010/main" val="1755130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4BC73D-E0C9-4801-807A-AE295F814B18}" type="datetimeFigureOut">
              <a:rPr lang="en-US" smtClean="0"/>
              <a:t>4/26/2019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DC7A13-BDFA-4F93-ADF5-2A8E22C5AEC6}" type="slidenum">
              <a:rPr lang="en-US" smtClean="0"/>
              <a:t>‹#›</a:t>
            </a:fld>
            <a:endParaRPr lang="en-US"/>
          </a:p>
        </p:txBody>
      </p:sp>
    </p:spTree>
    <p:extLst>
      <p:ext uri="{BB962C8B-B14F-4D97-AF65-F5344CB8AC3E}">
        <p14:creationId xmlns:p14="http://schemas.microsoft.com/office/powerpoint/2010/main" val="449153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B64BC73D-E0C9-4801-807A-AE295F814B18}" type="datetimeFigureOut">
              <a:rPr lang="en-US" smtClean="0"/>
              <a:t>4/26/2019</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01DC7A13-BDFA-4F93-ADF5-2A8E22C5AEC6}" type="slidenum">
              <a:rPr lang="en-US" smtClean="0"/>
              <a:t>‹#›</a:t>
            </a:fld>
            <a:endParaRPr lang="en-US"/>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52693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B64BC73D-E0C9-4801-807A-AE295F814B18}" type="datetimeFigureOut">
              <a:rPr lang="en-US" smtClean="0"/>
              <a:t>4/26/2019</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01DC7A13-BDFA-4F93-ADF5-2A8E22C5AEC6}" type="slidenum">
              <a:rPr lang="en-US" smtClean="0"/>
              <a:t>‹#›</a:t>
            </a:fld>
            <a:endParaRPr lang="en-US"/>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70695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4BC73D-E0C9-4801-807A-AE295F814B18}" type="datetimeFigureOut">
              <a:rPr lang="en-US" smtClean="0"/>
              <a:t>4/26/2019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DC7A13-BDFA-4F93-ADF5-2A8E22C5AEC6}" type="slidenum">
              <a:rPr lang="en-US" smtClean="0"/>
              <a:t>‹#›</a:t>
            </a:fld>
            <a:endParaRPr lang="en-US"/>
          </a:p>
        </p:txBody>
      </p:sp>
    </p:spTree>
    <p:extLst>
      <p:ext uri="{BB962C8B-B14F-4D97-AF65-F5344CB8AC3E}">
        <p14:creationId xmlns:p14="http://schemas.microsoft.com/office/powerpoint/2010/main" val="1073507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4BC73D-E0C9-4801-807A-AE295F814B18}" type="datetimeFigureOut">
              <a:rPr lang="en-US" smtClean="0"/>
              <a:t>4/26/2019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DC7A13-BDFA-4F93-ADF5-2A8E22C5AEC6}" type="slidenum">
              <a:rPr lang="en-US" smtClean="0"/>
              <a:t>‹#›</a:t>
            </a:fld>
            <a:endParaRPr lang="en-US"/>
          </a:p>
        </p:txBody>
      </p:sp>
    </p:spTree>
    <p:extLst>
      <p:ext uri="{BB962C8B-B14F-4D97-AF65-F5344CB8AC3E}">
        <p14:creationId xmlns:p14="http://schemas.microsoft.com/office/powerpoint/2010/main" val="766614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B64BC73D-E0C9-4801-807A-AE295F814B18}" type="datetimeFigureOut">
              <a:rPr lang="en-US" smtClean="0"/>
              <a:t>4/26/2019</a:t>
            </a:fld>
            <a:endParaRPr lang="en-US"/>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01DC7A13-BDFA-4F93-ADF5-2A8E22C5AEC6}" type="slidenum">
              <a:rPr lang="en-US" smtClean="0"/>
              <a:t>‹#›</a:t>
            </a:fld>
            <a:endParaRPr lang="en-US"/>
          </a:p>
        </p:txBody>
      </p:sp>
    </p:spTree>
    <p:extLst>
      <p:ext uri="{BB962C8B-B14F-4D97-AF65-F5344CB8AC3E}">
        <p14:creationId xmlns:p14="http://schemas.microsoft.com/office/powerpoint/2010/main" val="376542757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8.sv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3"/>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93874-E96C-4A12-9EBA-594BF65B3BFA}"/>
              </a:ext>
            </a:extLst>
          </p:cNvPr>
          <p:cNvSpPr>
            <a:spLocks noGrp="1"/>
          </p:cNvSpPr>
          <p:nvPr>
            <p:ph type="ctrTitle"/>
          </p:nvPr>
        </p:nvSpPr>
        <p:spPr>
          <a:xfrm>
            <a:off x="1260205" y="1887795"/>
            <a:ext cx="9673306" cy="2733106"/>
          </a:xfrm>
        </p:spPr>
        <p:txBody>
          <a:bodyPr anchor="ctr">
            <a:normAutofit/>
          </a:bodyPr>
          <a:lstStyle/>
          <a:p>
            <a:r>
              <a:rPr lang="en-US"/>
              <a:t>Future Vision of Education</a:t>
            </a:r>
          </a:p>
        </p:txBody>
      </p:sp>
      <p:sp>
        <p:nvSpPr>
          <p:cNvPr id="3" name="Subtitle 2">
            <a:extLst>
              <a:ext uri="{FF2B5EF4-FFF2-40B4-BE49-F238E27FC236}">
                <a16:creationId xmlns:a16="http://schemas.microsoft.com/office/drawing/2014/main" id="{3B7DC93C-BE75-44CB-B0E3-D42A6C9510D7}"/>
              </a:ext>
            </a:extLst>
          </p:cNvPr>
          <p:cNvSpPr>
            <a:spLocks noGrp="1"/>
          </p:cNvSpPr>
          <p:nvPr>
            <p:ph type="subTitle" idx="1"/>
          </p:nvPr>
        </p:nvSpPr>
        <p:spPr>
          <a:xfrm>
            <a:off x="1260204" y="4718994"/>
            <a:ext cx="9673306" cy="913322"/>
          </a:xfrm>
        </p:spPr>
        <p:txBody>
          <a:bodyPr>
            <a:normAutofit/>
          </a:bodyPr>
          <a:lstStyle/>
          <a:p>
            <a:pPr>
              <a:spcAft>
                <a:spcPts val="600"/>
              </a:spcAft>
            </a:pPr>
            <a:r>
              <a:rPr lang="en-US" sz="2000"/>
              <a:t>Megan Jackson</a:t>
            </a:r>
          </a:p>
          <a:p>
            <a:pPr>
              <a:spcAft>
                <a:spcPts val="600"/>
              </a:spcAft>
            </a:pPr>
            <a:r>
              <a:rPr lang="en-US" sz="2000"/>
              <a:t>Post University</a:t>
            </a:r>
          </a:p>
        </p:txBody>
      </p:sp>
    </p:spTree>
    <p:extLst>
      <p:ext uri="{BB962C8B-B14F-4D97-AF65-F5344CB8AC3E}">
        <p14:creationId xmlns:p14="http://schemas.microsoft.com/office/powerpoint/2010/main" val="2195375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BBC98-98E3-4496-BDE2-DA11FDD10B7D}"/>
              </a:ext>
            </a:extLst>
          </p:cNvPr>
          <p:cNvSpPr>
            <a:spLocks noGrp="1"/>
          </p:cNvSpPr>
          <p:nvPr>
            <p:ph type="title"/>
          </p:nvPr>
        </p:nvSpPr>
        <p:spPr>
          <a:xfrm>
            <a:off x="573409" y="559477"/>
            <a:ext cx="3765200" cy="5709931"/>
          </a:xfrm>
        </p:spPr>
        <p:txBody>
          <a:bodyPr>
            <a:normAutofit/>
          </a:bodyPr>
          <a:lstStyle/>
          <a:p>
            <a:pPr algn="ctr"/>
            <a:r>
              <a:rPr lang="en-US" dirty="0"/>
              <a:t>History Past and Present</a:t>
            </a:r>
            <a:endParaRPr lang="en-US"/>
          </a:p>
        </p:txBody>
      </p:sp>
      <p:graphicFrame>
        <p:nvGraphicFramePr>
          <p:cNvPr id="5" name="Content Placeholder 2">
            <a:extLst>
              <a:ext uri="{FF2B5EF4-FFF2-40B4-BE49-F238E27FC236}">
                <a16:creationId xmlns:a16="http://schemas.microsoft.com/office/drawing/2014/main" id="{A09F4F53-CDE7-40FC-96D8-69DB5821BCB7}"/>
              </a:ext>
            </a:extLst>
          </p:cNvPr>
          <p:cNvGraphicFramePr>
            <a:graphicFrameLocks noGrp="1"/>
          </p:cNvGraphicFramePr>
          <p:nvPr>
            <p:ph idx="1"/>
            <p:extLst>
              <p:ext uri="{D42A27DB-BD31-4B8C-83A1-F6EECF244321}">
                <p14:modId xmlns:p14="http://schemas.microsoft.com/office/powerpoint/2010/main" val="1387189068"/>
              </p:ext>
            </p:extLst>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691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4" name="Rectangle 9">
            <a:extLst>
              <a:ext uri="{FF2B5EF4-FFF2-40B4-BE49-F238E27FC236}">
                <a16:creationId xmlns:a16="http://schemas.microsoft.com/office/drawing/2014/main" id="{CB1F2238-EA69-4D67-8CD6-BAE676F96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1D8B453B-D5A6-4F65-ADA6-E625A49FBC98}"/>
              </a:ext>
            </a:extLst>
          </p:cNvPr>
          <p:cNvPicPr>
            <a:picLocks noChangeAspect="1"/>
          </p:cNvPicPr>
          <p:nvPr/>
        </p:nvPicPr>
        <p:blipFill rotWithShape="1">
          <a:blip r:embed="rId2">
            <a:duotone>
              <a:schemeClr val="accent1">
                <a:shade val="45000"/>
                <a:satMod val="135000"/>
              </a:schemeClr>
              <a:prstClr val="white"/>
            </a:duotone>
            <a:alphaModFix amt="75000"/>
            <a:extLst>
              <a:ext uri="{28A0092B-C50C-407E-A947-70E740481C1C}">
                <a14:useLocalDpi xmlns:a14="http://schemas.microsoft.com/office/drawing/2010/main" val="0"/>
              </a:ext>
            </a:extLst>
          </a:blip>
          <a:srcRect t="11035" b="7444"/>
          <a:stretch/>
        </p:blipFill>
        <p:spPr>
          <a:xfrm>
            <a:off x="20" y="10"/>
            <a:ext cx="12191979" cy="6857989"/>
          </a:xfrm>
          <a:prstGeom prst="rect">
            <a:avLst/>
          </a:prstGeom>
        </p:spPr>
      </p:pic>
      <p:sp>
        <p:nvSpPr>
          <p:cNvPr id="15" name="Rectangle 11">
            <a:extLst>
              <a:ext uri="{FF2B5EF4-FFF2-40B4-BE49-F238E27FC236}">
                <a16:creationId xmlns:a16="http://schemas.microsoft.com/office/drawing/2014/main" id="{44ACE5D0-1439-4B33-9A21-D86EF78AF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alpha val="91000"/>
            </a:schemeClr>
          </a:solidFill>
          <a:ln w="6350" cap="flat" cmpd="sng" algn="ctr">
            <a:noFill/>
            <a:prstDash val="solid"/>
          </a:ln>
          <a:effectLst>
            <a:softEdge rad="0"/>
          </a:effectLst>
        </p:spPr>
      </p:sp>
      <p:sp>
        <p:nvSpPr>
          <p:cNvPr id="2" name="Title 1">
            <a:extLst>
              <a:ext uri="{FF2B5EF4-FFF2-40B4-BE49-F238E27FC236}">
                <a16:creationId xmlns:a16="http://schemas.microsoft.com/office/drawing/2014/main" id="{FBA4806D-C640-458F-B898-A9B2F5C0FBD9}"/>
              </a:ext>
            </a:extLst>
          </p:cNvPr>
          <p:cNvSpPr>
            <a:spLocks noGrp="1"/>
          </p:cNvSpPr>
          <p:nvPr>
            <p:ph type="title"/>
          </p:nvPr>
        </p:nvSpPr>
        <p:spPr>
          <a:xfrm>
            <a:off x="1066800" y="642594"/>
            <a:ext cx="10058400" cy="1371600"/>
          </a:xfrm>
        </p:spPr>
        <p:txBody>
          <a:bodyPr>
            <a:normAutofit/>
          </a:bodyPr>
          <a:lstStyle/>
          <a:p>
            <a:pPr algn="ctr"/>
            <a:r>
              <a:rPr lang="en-US" dirty="0"/>
              <a:t>Horizon Reports Technology</a:t>
            </a:r>
          </a:p>
        </p:txBody>
      </p:sp>
      <p:sp>
        <p:nvSpPr>
          <p:cNvPr id="3" name="Content Placeholder 2">
            <a:extLst>
              <a:ext uri="{FF2B5EF4-FFF2-40B4-BE49-F238E27FC236}">
                <a16:creationId xmlns:a16="http://schemas.microsoft.com/office/drawing/2014/main" id="{D38456EB-806D-4DAE-9D08-555B36E8178E}"/>
              </a:ext>
            </a:extLst>
          </p:cNvPr>
          <p:cNvSpPr>
            <a:spLocks noGrp="1"/>
          </p:cNvSpPr>
          <p:nvPr>
            <p:ph idx="1"/>
          </p:nvPr>
        </p:nvSpPr>
        <p:spPr>
          <a:xfrm>
            <a:off x="1066800" y="2103120"/>
            <a:ext cx="10058400" cy="3931920"/>
          </a:xfrm>
        </p:spPr>
        <p:txBody>
          <a:bodyPr>
            <a:normAutofit lnSpcReduction="10000"/>
          </a:bodyPr>
          <a:lstStyle/>
          <a:p>
            <a:pPr marL="0" indent="0">
              <a:lnSpc>
                <a:spcPct val="90000"/>
              </a:lnSpc>
              <a:buNone/>
            </a:pPr>
            <a:r>
              <a:rPr lang="en-US" sz="1600" b="1" dirty="0"/>
              <a:t>Makerspace  </a:t>
            </a:r>
          </a:p>
          <a:p>
            <a:pPr>
              <a:lnSpc>
                <a:spcPct val="90000"/>
              </a:lnSpc>
            </a:pPr>
            <a:r>
              <a:rPr lang="en-US" sz="1700" dirty="0"/>
              <a:t>“A great educational makerspace is within the reach of any educator possessing a powerful vision and a willingness to try new things” (</a:t>
            </a:r>
            <a:r>
              <a:rPr lang="en-US" sz="1700" dirty="0" err="1"/>
              <a:t>Kurti</a:t>
            </a:r>
            <a:r>
              <a:rPr lang="en-US" sz="1700" dirty="0"/>
              <a:t>, </a:t>
            </a:r>
            <a:r>
              <a:rPr lang="en-US" sz="1700" dirty="0" err="1"/>
              <a:t>Kurti</a:t>
            </a:r>
            <a:r>
              <a:rPr lang="en-US" sz="1700" dirty="0"/>
              <a:t>, Fleming, 2014). </a:t>
            </a:r>
          </a:p>
          <a:p>
            <a:pPr>
              <a:lnSpc>
                <a:spcPct val="90000"/>
              </a:lnSpc>
            </a:pPr>
            <a:r>
              <a:rPr lang="en-US" sz="1700" dirty="0"/>
              <a:t>Sayles School does not have the means to create a technological makerspace, but the students would benefit from a space in which they work collaboratively on a challenge.</a:t>
            </a:r>
          </a:p>
          <a:p>
            <a:pPr marL="0" indent="0">
              <a:lnSpc>
                <a:spcPct val="90000"/>
              </a:lnSpc>
              <a:buNone/>
            </a:pPr>
            <a:r>
              <a:rPr lang="en-US" sz="1600" b="1" dirty="0"/>
              <a:t>Virtual Reality</a:t>
            </a:r>
          </a:p>
          <a:p>
            <a:pPr>
              <a:lnSpc>
                <a:spcPct val="90000"/>
              </a:lnSpc>
            </a:pPr>
            <a:r>
              <a:rPr lang="en-US" sz="1700" dirty="0"/>
              <a:t>“In the K-12 sector, VR is well-positioned as an educational tool, generating immersive environments for field trips, with simulation and research activities serving as a prime enabler of student centered, experimental, and collaborative learning” (Adams Becker, Freeman, </a:t>
            </a:r>
            <a:r>
              <a:rPr lang="en-US" sz="1700" dirty="0" err="1"/>
              <a:t>Giesinger</a:t>
            </a:r>
            <a:r>
              <a:rPr lang="en-US" sz="1700" dirty="0"/>
              <a:t> Hall, and </a:t>
            </a:r>
            <a:r>
              <a:rPr lang="en-US" sz="1700" dirty="0" err="1"/>
              <a:t>Yuhnke</a:t>
            </a:r>
            <a:r>
              <a:rPr lang="en-US" sz="1700" dirty="0"/>
              <a:t>, 2016).  </a:t>
            </a:r>
          </a:p>
          <a:p>
            <a:pPr>
              <a:lnSpc>
                <a:spcPct val="90000"/>
              </a:lnSpc>
            </a:pPr>
            <a:r>
              <a:rPr lang="en-US" sz="1700" dirty="0"/>
              <a:t>Students would have the opportunity to experience the content they are learning without ever leaving the classroom.</a:t>
            </a:r>
          </a:p>
          <a:p>
            <a:pPr marL="0" indent="0">
              <a:lnSpc>
                <a:spcPct val="90000"/>
              </a:lnSpc>
              <a:buNone/>
            </a:pPr>
            <a:r>
              <a:rPr lang="en-US" sz="1700" dirty="0"/>
              <a:t>The use of these technologies will not only benefit the students at Sayles School academically but socially as well.</a:t>
            </a:r>
            <a:br>
              <a:rPr lang="en-US" sz="1600" dirty="0"/>
            </a:br>
            <a:endParaRPr lang="en-US" sz="1600" dirty="0"/>
          </a:p>
          <a:p>
            <a:pPr>
              <a:lnSpc>
                <a:spcPct val="90000"/>
              </a:lnSpc>
            </a:pPr>
            <a:endParaRPr lang="en-US" sz="1500" dirty="0"/>
          </a:p>
        </p:txBody>
      </p:sp>
    </p:spTree>
    <p:extLst>
      <p:ext uri="{BB962C8B-B14F-4D97-AF65-F5344CB8AC3E}">
        <p14:creationId xmlns:p14="http://schemas.microsoft.com/office/powerpoint/2010/main" val="3281866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9"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231BD960-027F-48EA-919B-762CA3360C34}"/>
              </a:ext>
            </a:extLst>
          </p:cNvPr>
          <p:cNvSpPr>
            <a:spLocks noGrp="1"/>
          </p:cNvSpPr>
          <p:nvPr>
            <p:ph type="title"/>
          </p:nvPr>
        </p:nvSpPr>
        <p:spPr>
          <a:xfrm>
            <a:off x="1175512" y="870132"/>
            <a:ext cx="9792208" cy="1527078"/>
          </a:xfrm>
        </p:spPr>
        <p:txBody>
          <a:bodyPr>
            <a:normAutofit/>
          </a:bodyPr>
          <a:lstStyle/>
          <a:p>
            <a:r>
              <a:rPr lang="en-US"/>
              <a:t>Scenarios and Scanning</a:t>
            </a:r>
          </a:p>
        </p:txBody>
      </p:sp>
      <p:sp>
        <p:nvSpPr>
          <p:cNvPr id="13" name="Content Placeholder 2">
            <a:extLst>
              <a:ext uri="{FF2B5EF4-FFF2-40B4-BE49-F238E27FC236}">
                <a16:creationId xmlns:a16="http://schemas.microsoft.com/office/drawing/2014/main" id="{F4D956A6-5046-473B-BBE1-24E7AC758875}"/>
              </a:ext>
            </a:extLst>
          </p:cNvPr>
          <p:cNvSpPr>
            <a:spLocks noGrp="1"/>
          </p:cNvSpPr>
          <p:nvPr>
            <p:ph idx="1"/>
          </p:nvPr>
        </p:nvSpPr>
        <p:spPr>
          <a:xfrm>
            <a:off x="1175512" y="2557849"/>
            <a:ext cx="9792208" cy="3407862"/>
          </a:xfrm>
        </p:spPr>
        <p:txBody>
          <a:bodyPr>
            <a:normAutofit/>
          </a:bodyPr>
          <a:lstStyle/>
          <a:p>
            <a:pPr marL="0" indent="0">
              <a:lnSpc>
                <a:spcPct val="90000"/>
              </a:lnSpc>
              <a:buNone/>
            </a:pPr>
            <a:r>
              <a:rPr lang="en-US" b="1" dirty="0"/>
              <a:t>Scenarios</a:t>
            </a:r>
          </a:p>
          <a:p>
            <a:pPr>
              <a:lnSpc>
                <a:spcPct val="90000"/>
              </a:lnSpc>
            </a:pPr>
            <a:r>
              <a:rPr lang="en-US" dirty="0"/>
              <a:t>Scenarios are created as long term plans.</a:t>
            </a:r>
          </a:p>
          <a:p>
            <a:pPr>
              <a:lnSpc>
                <a:spcPct val="90000"/>
              </a:lnSpc>
            </a:pPr>
            <a:r>
              <a:rPr lang="en-US" dirty="0"/>
              <a:t>Research-based and data driven</a:t>
            </a:r>
          </a:p>
          <a:p>
            <a:pPr>
              <a:lnSpc>
                <a:spcPct val="90000"/>
              </a:lnSpc>
            </a:pPr>
            <a:r>
              <a:rPr lang="en-US" dirty="0"/>
              <a:t>“Scenarios are useful because they give us distance from the present, open up the future, and allow the creation of alternative futures” (</a:t>
            </a:r>
            <a:r>
              <a:rPr lang="en-US" dirty="0" err="1"/>
              <a:t>Mietzner</a:t>
            </a:r>
            <a:r>
              <a:rPr lang="en-US" dirty="0"/>
              <a:t> &amp; </a:t>
            </a:r>
            <a:r>
              <a:rPr lang="en-US" dirty="0" err="1"/>
              <a:t>Reger</a:t>
            </a:r>
            <a:r>
              <a:rPr lang="en-US" dirty="0"/>
              <a:t>, 2005, p. 223).</a:t>
            </a:r>
          </a:p>
          <a:p>
            <a:pPr marL="0" indent="0">
              <a:lnSpc>
                <a:spcPct val="90000"/>
              </a:lnSpc>
              <a:buNone/>
            </a:pPr>
            <a:endParaRPr lang="en-US" dirty="0"/>
          </a:p>
          <a:p>
            <a:pPr marL="0" indent="0">
              <a:lnSpc>
                <a:spcPct val="90000"/>
              </a:lnSpc>
              <a:buNone/>
            </a:pPr>
            <a:r>
              <a:rPr lang="en-US" b="1" dirty="0"/>
              <a:t>Scanning</a:t>
            </a:r>
          </a:p>
          <a:p>
            <a:pPr>
              <a:lnSpc>
                <a:spcPct val="90000"/>
              </a:lnSpc>
            </a:pPr>
            <a:r>
              <a:rPr lang="en-US" dirty="0"/>
              <a:t>Scanning tools can be used to collect data</a:t>
            </a:r>
          </a:p>
          <a:p>
            <a:pPr>
              <a:lnSpc>
                <a:spcPct val="90000"/>
              </a:lnSpc>
            </a:pPr>
            <a:r>
              <a:rPr lang="en-US" dirty="0"/>
              <a:t>“Scanning the environment includes both observations and research-based data” (</a:t>
            </a:r>
            <a:r>
              <a:rPr lang="en-US" dirty="0" err="1"/>
              <a:t>Sobrero</a:t>
            </a:r>
            <a:r>
              <a:rPr lang="en-US" dirty="0"/>
              <a:t>, 2004, pars. 9).</a:t>
            </a:r>
          </a:p>
        </p:txBody>
      </p:sp>
    </p:spTree>
    <p:extLst>
      <p:ext uri="{BB962C8B-B14F-4D97-AF65-F5344CB8AC3E}">
        <p14:creationId xmlns:p14="http://schemas.microsoft.com/office/powerpoint/2010/main" val="281039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84E30-47F7-40B9-AE5C-941F072DF9A9}"/>
              </a:ext>
            </a:extLst>
          </p:cNvPr>
          <p:cNvSpPr>
            <a:spLocks noGrp="1"/>
          </p:cNvSpPr>
          <p:nvPr>
            <p:ph type="title"/>
          </p:nvPr>
        </p:nvSpPr>
        <p:spPr/>
        <p:txBody>
          <a:bodyPr>
            <a:normAutofit fontScale="90000"/>
          </a:bodyPr>
          <a:lstStyle/>
          <a:p>
            <a:r>
              <a:rPr lang="en-US" dirty="0"/>
              <a:t>Scenarios and Scanning continued</a:t>
            </a:r>
          </a:p>
        </p:txBody>
      </p:sp>
      <p:pic>
        <p:nvPicPr>
          <p:cNvPr id="4" name="Content Placeholder 3">
            <a:extLst>
              <a:ext uri="{FF2B5EF4-FFF2-40B4-BE49-F238E27FC236}">
                <a16:creationId xmlns:a16="http://schemas.microsoft.com/office/drawing/2014/main" id="{7CA47501-84E8-4461-8004-A06371BBEE1A}"/>
              </a:ext>
            </a:extLst>
          </p:cNvPr>
          <p:cNvPicPr>
            <a:picLocks noGrp="1" noChangeAspect="1"/>
          </p:cNvPicPr>
          <p:nvPr>
            <p:ph idx="1"/>
          </p:nvPr>
        </p:nvPicPr>
        <p:blipFill>
          <a:blip r:embed="rId2"/>
          <a:stretch>
            <a:fillRect/>
          </a:stretch>
        </p:blipFill>
        <p:spPr>
          <a:xfrm>
            <a:off x="2011326" y="2472266"/>
            <a:ext cx="8169348" cy="3194581"/>
          </a:xfrm>
          <a:prstGeom prst="rect">
            <a:avLst/>
          </a:prstGeom>
        </p:spPr>
      </p:pic>
    </p:spTree>
    <p:extLst>
      <p:ext uri="{BB962C8B-B14F-4D97-AF65-F5344CB8AC3E}">
        <p14:creationId xmlns:p14="http://schemas.microsoft.com/office/powerpoint/2010/main" val="2334833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6468A-CB41-4208-850D-9EE6825B8397}"/>
              </a:ext>
            </a:extLst>
          </p:cNvPr>
          <p:cNvSpPr>
            <a:spLocks noGrp="1"/>
          </p:cNvSpPr>
          <p:nvPr>
            <p:ph type="title"/>
          </p:nvPr>
        </p:nvSpPr>
        <p:spPr/>
        <p:txBody>
          <a:bodyPr/>
          <a:lstStyle/>
          <a:p>
            <a:pPr algn="ctr"/>
            <a:r>
              <a:rPr lang="en-US" dirty="0"/>
              <a:t>Technology Trends</a:t>
            </a:r>
          </a:p>
        </p:txBody>
      </p:sp>
      <p:sp>
        <p:nvSpPr>
          <p:cNvPr id="3" name="Content Placeholder 2">
            <a:extLst>
              <a:ext uri="{FF2B5EF4-FFF2-40B4-BE49-F238E27FC236}">
                <a16:creationId xmlns:a16="http://schemas.microsoft.com/office/drawing/2014/main" id="{C588BCC4-3C88-43DC-B42D-657D67C257DB}"/>
              </a:ext>
            </a:extLst>
          </p:cNvPr>
          <p:cNvSpPr>
            <a:spLocks noGrp="1"/>
          </p:cNvSpPr>
          <p:nvPr>
            <p:ph sz="half" idx="1"/>
          </p:nvPr>
        </p:nvSpPr>
        <p:spPr/>
        <p:txBody>
          <a:bodyPr>
            <a:normAutofit fontScale="92500" lnSpcReduction="20000"/>
          </a:bodyPr>
          <a:lstStyle/>
          <a:p>
            <a:pPr marL="0" indent="0" algn="ctr">
              <a:buNone/>
            </a:pPr>
            <a:r>
              <a:rPr lang="en-US" sz="1900" b="1" dirty="0"/>
              <a:t>Gaming</a:t>
            </a:r>
          </a:p>
          <a:p>
            <a:r>
              <a:rPr lang="en-US" dirty="0"/>
              <a:t>In the video “Digital Media New Learners of the 21</a:t>
            </a:r>
            <a:r>
              <a:rPr lang="en-US" baseline="30000" dirty="0"/>
              <a:t>st</a:t>
            </a:r>
            <a:r>
              <a:rPr lang="en-US" dirty="0"/>
              <a:t> Century” (2014) students translate the components of a fable into a game to demonstrate their comprehension (7:10). </a:t>
            </a:r>
          </a:p>
          <a:p>
            <a:r>
              <a:rPr lang="en-US" dirty="0"/>
              <a:t>There are many aspects of learning within this project that students will display their understanding of a fable (plot/setting, problem/solution, theme/moral) and their technological skill set as well (graphics, programming). </a:t>
            </a:r>
          </a:p>
          <a:p>
            <a:r>
              <a:rPr lang="en-US" dirty="0"/>
              <a:t>Students would take ownership of their learning because it is something enjoyable.</a:t>
            </a:r>
          </a:p>
        </p:txBody>
      </p:sp>
      <p:sp>
        <p:nvSpPr>
          <p:cNvPr id="4" name="Content Placeholder 3">
            <a:extLst>
              <a:ext uri="{FF2B5EF4-FFF2-40B4-BE49-F238E27FC236}">
                <a16:creationId xmlns:a16="http://schemas.microsoft.com/office/drawing/2014/main" id="{C36666F4-E8BF-40CE-9AC4-FCDC36DED453}"/>
              </a:ext>
            </a:extLst>
          </p:cNvPr>
          <p:cNvSpPr>
            <a:spLocks noGrp="1"/>
          </p:cNvSpPr>
          <p:nvPr>
            <p:ph sz="half" idx="2"/>
          </p:nvPr>
        </p:nvSpPr>
        <p:spPr/>
        <p:txBody>
          <a:bodyPr>
            <a:normAutofit fontScale="92500" lnSpcReduction="20000"/>
          </a:bodyPr>
          <a:lstStyle/>
          <a:p>
            <a:pPr marL="0" indent="0" algn="ctr">
              <a:buNone/>
            </a:pPr>
            <a:r>
              <a:rPr lang="en-US" sz="1900" b="1" dirty="0"/>
              <a:t>Effective Use of Technology</a:t>
            </a:r>
          </a:p>
          <a:p>
            <a:r>
              <a:rPr lang="en-US" dirty="0"/>
              <a:t>Marc Prensky explains how educators need to shift from a curriculum focused on reading, writing, math, science, and social studies to a focus on technology enhanced learning (Our Brains Extended, 2013). </a:t>
            </a:r>
          </a:p>
          <a:p>
            <a:r>
              <a:rPr lang="en-US" dirty="0"/>
              <a:t>.  Yes, students need to be able to read, write, and solve math problems but with the use of different technologies students can demonstrate their learning through a creative process (gaming, makerspace, coding, or other project-based learning concept). </a:t>
            </a:r>
          </a:p>
          <a:p>
            <a:endParaRPr lang="en-US" dirty="0"/>
          </a:p>
        </p:txBody>
      </p:sp>
    </p:spTree>
    <p:extLst>
      <p:ext uri="{BB962C8B-B14F-4D97-AF65-F5344CB8AC3E}">
        <p14:creationId xmlns:p14="http://schemas.microsoft.com/office/powerpoint/2010/main" val="1600439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CC599-C73D-4E77-B524-F022AE3387D5}"/>
              </a:ext>
            </a:extLst>
          </p:cNvPr>
          <p:cNvSpPr>
            <a:spLocks noGrp="1"/>
          </p:cNvSpPr>
          <p:nvPr>
            <p:ph type="title"/>
          </p:nvPr>
        </p:nvSpPr>
        <p:spPr/>
        <p:txBody>
          <a:bodyPr/>
          <a:lstStyle/>
          <a:p>
            <a:pPr algn="ctr"/>
            <a:r>
              <a:rPr lang="en-US" dirty="0"/>
              <a:t>Economic/Public Policy Trends</a:t>
            </a:r>
          </a:p>
        </p:txBody>
      </p:sp>
      <p:sp>
        <p:nvSpPr>
          <p:cNvPr id="3" name="Content Placeholder 2">
            <a:extLst>
              <a:ext uri="{FF2B5EF4-FFF2-40B4-BE49-F238E27FC236}">
                <a16:creationId xmlns:a16="http://schemas.microsoft.com/office/drawing/2014/main" id="{72A83DAD-16F9-47E5-B3E1-3FD8388C6E31}"/>
              </a:ext>
            </a:extLst>
          </p:cNvPr>
          <p:cNvSpPr>
            <a:spLocks noGrp="1"/>
          </p:cNvSpPr>
          <p:nvPr>
            <p:ph sz="half" idx="1"/>
          </p:nvPr>
        </p:nvSpPr>
        <p:spPr/>
        <p:txBody>
          <a:bodyPr>
            <a:normAutofit fontScale="92500" lnSpcReduction="10000"/>
          </a:bodyPr>
          <a:lstStyle/>
          <a:p>
            <a:pPr marL="0" indent="0" algn="ctr">
              <a:buNone/>
            </a:pPr>
            <a:r>
              <a:rPr lang="en-US" dirty="0"/>
              <a:t>Funding based on District’s Wealth</a:t>
            </a:r>
          </a:p>
          <a:p>
            <a:r>
              <a:rPr lang="en-US" dirty="0"/>
              <a:t>The Education Commission explains, “States use funding formulas to determine the base amount of funding that a district is entitled to for the upcoming school year – dividing the base funding amount between state education coffers and the local districts based on each district’s relative wealth” (2013, p. 2). </a:t>
            </a:r>
          </a:p>
          <a:p>
            <a:r>
              <a:rPr lang="en-US" dirty="0"/>
              <a:t>If funding education was made a priority all students would be given the same advantage of a quality education to prepare for their future.</a:t>
            </a:r>
          </a:p>
          <a:p>
            <a:endParaRPr lang="en-US" dirty="0"/>
          </a:p>
        </p:txBody>
      </p:sp>
      <p:sp>
        <p:nvSpPr>
          <p:cNvPr id="4" name="Content Placeholder 3">
            <a:extLst>
              <a:ext uri="{FF2B5EF4-FFF2-40B4-BE49-F238E27FC236}">
                <a16:creationId xmlns:a16="http://schemas.microsoft.com/office/drawing/2014/main" id="{B290D77E-180B-4BC4-BA73-C66AE619070E}"/>
              </a:ext>
            </a:extLst>
          </p:cNvPr>
          <p:cNvSpPr>
            <a:spLocks noGrp="1"/>
          </p:cNvSpPr>
          <p:nvPr>
            <p:ph sz="half" idx="2"/>
          </p:nvPr>
        </p:nvSpPr>
        <p:spPr/>
        <p:txBody>
          <a:bodyPr>
            <a:normAutofit fontScale="92500" lnSpcReduction="10000"/>
          </a:bodyPr>
          <a:lstStyle/>
          <a:p>
            <a:pPr marL="0" indent="0" algn="ctr">
              <a:buNone/>
            </a:pPr>
            <a:r>
              <a:rPr lang="en-US" dirty="0"/>
              <a:t>Homework</a:t>
            </a:r>
          </a:p>
          <a:p>
            <a:r>
              <a:rPr lang="en-US" dirty="0"/>
              <a:t>Many schools across the country are realizing the negative effects of homework and assigning less (20 minutes of reading nightly) or assigning no homework at all. </a:t>
            </a:r>
          </a:p>
          <a:p>
            <a:r>
              <a:rPr lang="en-US" dirty="0"/>
              <a:t>Maureen Healy states, “No homework for kindergarten through fifth grade doesn’t erase learning, but helps students tolerate an often long day better and encourages them to pursue their unique interests after-school from reading and writing to taking photographs” (2017, pars 4). </a:t>
            </a:r>
          </a:p>
        </p:txBody>
      </p:sp>
      <p:pic>
        <p:nvPicPr>
          <p:cNvPr id="6" name="Graphic 5" descr="Books">
            <a:extLst>
              <a:ext uri="{FF2B5EF4-FFF2-40B4-BE49-F238E27FC236}">
                <a16:creationId xmlns:a16="http://schemas.microsoft.com/office/drawing/2014/main" id="{63692DAE-6B5A-4F99-856F-CAA4901B501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81930" y="1788380"/>
            <a:ext cx="629479" cy="629479"/>
          </a:xfrm>
          <a:prstGeom prst="rect">
            <a:avLst/>
          </a:prstGeom>
        </p:spPr>
      </p:pic>
      <p:pic>
        <p:nvPicPr>
          <p:cNvPr id="8" name="Graphic 7" descr="Dollar">
            <a:extLst>
              <a:ext uri="{FF2B5EF4-FFF2-40B4-BE49-F238E27FC236}">
                <a16:creationId xmlns:a16="http://schemas.microsoft.com/office/drawing/2014/main" id="{098EB847-FF92-4F2B-9F52-12E3D69774D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33094" y="1908042"/>
            <a:ext cx="688586" cy="688586"/>
          </a:xfrm>
          <a:prstGeom prst="rect">
            <a:avLst/>
          </a:prstGeom>
        </p:spPr>
      </p:pic>
    </p:spTree>
    <p:extLst>
      <p:ext uri="{BB962C8B-B14F-4D97-AF65-F5344CB8AC3E}">
        <p14:creationId xmlns:p14="http://schemas.microsoft.com/office/powerpoint/2010/main" val="2856151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23437-12C4-4423-B92E-52D2608F1EBA}"/>
              </a:ext>
            </a:extLst>
          </p:cNvPr>
          <p:cNvSpPr>
            <a:spLocks noGrp="1"/>
          </p:cNvSpPr>
          <p:nvPr>
            <p:ph type="title"/>
          </p:nvPr>
        </p:nvSpPr>
        <p:spPr/>
        <p:txBody>
          <a:bodyPr/>
          <a:lstStyle/>
          <a:p>
            <a:pPr algn="ctr"/>
            <a:r>
              <a:rPr lang="en-US" dirty="0"/>
              <a:t>Demographic Policy</a:t>
            </a:r>
          </a:p>
        </p:txBody>
      </p:sp>
      <p:sp>
        <p:nvSpPr>
          <p:cNvPr id="3" name="Content Placeholder 2">
            <a:extLst>
              <a:ext uri="{FF2B5EF4-FFF2-40B4-BE49-F238E27FC236}">
                <a16:creationId xmlns:a16="http://schemas.microsoft.com/office/drawing/2014/main" id="{4FE39118-9A33-4468-879F-9FBF017B4E03}"/>
              </a:ext>
            </a:extLst>
          </p:cNvPr>
          <p:cNvSpPr>
            <a:spLocks noGrp="1"/>
          </p:cNvSpPr>
          <p:nvPr>
            <p:ph sz="half" idx="1"/>
          </p:nvPr>
        </p:nvSpPr>
        <p:spPr/>
        <p:txBody>
          <a:bodyPr>
            <a:normAutofit fontScale="92500" lnSpcReduction="20000"/>
          </a:bodyPr>
          <a:lstStyle/>
          <a:p>
            <a:pPr marL="0" indent="0" algn="ctr">
              <a:buNone/>
            </a:pPr>
            <a:r>
              <a:rPr lang="en-US" dirty="0"/>
              <a:t>Homeschooling</a:t>
            </a:r>
          </a:p>
          <a:p>
            <a:r>
              <a:rPr lang="en-US" dirty="0"/>
              <a:t>Many homeschoolers are learning via online resources, with the use of technology, creating, and experimenting.  </a:t>
            </a:r>
          </a:p>
          <a:p>
            <a:r>
              <a:rPr lang="en-US" dirty="0"/>
              <a:t>Parents are finding a way to educate their children and meet their individual needs.</a:t>
            </a:r>
          </a:p>
          <a:p>
            <a:r>
              <a:rPr lang="en-US" dirty="0"/>
              <a:t>In the article </a:t>
            </a:r>
            <a:r>
              <a:rPr lang="en-US" u="sng" dirty="0"/>
              <a:t>Demographics of homeschoolers:  A regional analysis within the national parameters</a:t>
            </a:r>
            <a:r>
              <a:rPr lang="en-US" dirty="0"/>
              <a:t> it explains how the homeschooling population has grown from about 15,000 children in the 1970’s to over a million children in 2003 (Mackey, Reese, Mackey, 2011). </a:t>
            </a:r>
          </a:p>
          <a:p>
            <a:endParaRPr lang="en-US" dirty="0"/>
          </a:p>
        </p:txBody>
      </p:sp>
      <p:sp>
        <p:nvSpPr>
          <p:cNvPr id="4" name="Content Placeholder 3">
            <a:extLst>
              <a:ext uri="{FF2B5EF4-FFF2-40B4-BE49-F238E27FC236}">
                <a16:creationId xmlns:a16="http://schemas.microsoft.com/office/drawing/2014/main" id="{3C274503-47B7-48FD-A221-ACEEA746FF57}"/>
              </a:ext>
            </a:extLst>
          </p:cNvPr>
          <p:cNvSpPr>
            <a:spLocks noGrp="1"/>
          </p:cNvSpPr>
          <p:nvPr>
            <p:ph sz="half" idx="2"/>
          </p:nvPr>
        </p:nvSpPr>
        <p:spPr/>
        <p:txBody>
          <a:bodyPr>
            <a:normAutofit fontScale="92500" lnSpcReduction="20000"/>
          </a:bodyPr>
          <a:lstStyle/>
          <a:p>
            <a:pPr marL="0" indent="0" algn="ctr">
              <a:buNone/>
            </a:pPr>
            <a:r>
              <a:rPr lang="en-US" dirty="0"/>
              <a:t>Immigration</a:t>
            </a:r>
          </a:p>
          <a:p>
            <a:r>
              <a:rPr lang="en-US" dirty="0"/>
              <a:t>Many times, students who come from other countries are mistaken as having a disability due to their culture, language, or other differences. </a:t>
            </a:r>
          </a:p>
          <a:p>
            <a:r>
              <a:rPr lang="en-US" dirty="0"/>
              <a:t>In his article Yates states, “Language diversity and language learning are often areas about which there is a lack of knowledge, erroneously held perception, prejudice, errors of classification, and of ineffective intervention” (2008, p 9).</a:t>
            </a:r>
          </a:p>
          <a:p>
            <a:r>
              <a:rPr lang="en-US" dirty="0"/>
              <a:t>Immigration continues to rise yearly, and schools need to be proactive and prepare for this student population beforehand. </a:t>
            </a:r>
          </a:p>
        </p:txBody>
      </p:sp>
    </p:spTree>
    <p:extLst>
      <p:ext uri="{BB962C8B-B14F-4D97-AF65-F5344CB8AC3E}">
        <p14:creationId xmlns:p14="http://schemas.microsoft.com/office/powerpoint/2010/main" val="1210286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2975A-D520-4D98-ABB0-6250F915F59A}"/>
              </a:ext>
            </a:extLst>
          </p:cNvPr>
          <p:cNvSpPr>
            <a:spLocks noGrp="1"/>
          </p:cNvSpPr>
          <p:nvPr>
            <p:ph type="title"/>
          </p:nvPr>
        </p:nvSpPr>
        <p:spPr>
          <a:xfrm>
            <a:off x="1066800" y="642594"/>
            <a:ext cx="10058400" cy="1371600"/>
          </a:xfrm>
        </p:spPr>
        <p:txBody>
          <a:bodyPr>
            <a:normAutofit/>
          </a:bodyPr>
          <a:lstStyle/>
          <a:p>
            <a:pPr algn="ctr"/>
            <a:r>
              <a:rPr lang="en-US" dirty="0"/>
              <a:t>Vision/Plan</a:t>
            </a:r>
          </a:p>
        </p:txBody>
      </p:sp>
      <p:graphicFrame>
        <p:nvGraphicFramePr>
          <p:cNvPr id="5" name="Content Placeholder 2">
            <a:extLst>
              <a:ext uri="{FF2B5EF4-FFF2-40B4-BE49-F238E27FC236}">
                <a16:creationId xmlns:a16="http://schemas.microsoft.com/office/drawing/2014/main" id="{B48FB72A-C839-4B17-8D4D-5870B4008E77}"/>
              </a:ext>
            </a:extLst>
          </p:cNvPr>
          <p:cNvGraphicFramePr>
            <a:graphicFrameLocks noGrp="1"/>
          </p:cNvGraphicFramePr>
          <p:nvPr>
            <p:ph idx="1"/>
            <p:extLst>
              <p:ext uri="{D42A27DB-BD31-4B8C-83A1-F6EECF244321}">
                <p14:modId xmlns:p14="http://schemas.microsoft.com/office/powerpoint/2010/main" val="2162025604"/>
              </p:ext>
            </p:extLst>
          </p:nvPr>
        </p:nvGraphicFramePr>
        <p:xfrm>
          <a:off x="1066800" y="2310063"/>
          <a:ext cx="10058400" cy="3725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12799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55F7F3-3A58-4BBB-95C7-CF706F9F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AE3D314-6F93-4D91-8C0F-E92657F465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2"/>
          </a:solidFill>
          <a:ln w="6350" cap="flat" cmpd="sng" algn="ctr">
            <a:noFill/>
            <a:prstDash val="solid"/>
          </a:ln>
          <a:effectLst>
            <a:softEdge rad="0"/>
          </a:effectLst>
        </p:spPr>
      </p:sp>
      <p:sp>
        <p:nvSpPr>
          <p:cNvPr id="2" name="Title 1">
            <a:extLst>
              <a:ext uri="{FF2B5EF4-FFF2-40B4-BE49-F238E27FC236}">
                <a16:creationId xmlns:a16="http://schemas.microsoft.com/office/drawing/2014/main" id="{7C8A459D-7133-4A93-8596-CFB8B5DE31B5}"/>
              </a:ext>
            </a:extLst>
          </p:cNvPr>
          <p:cNvSpPr>
            <a:spLocks noGrp="1"/>
          </p:cNvSpPr>
          <p:nvPr>
            <p:ph type="title"/>
          </p:nvPr>
        </p:nvSpPr>
        <p:spPr>
          <a:xfrm>
            <a:off x="573409" y="559477"/>
            <a:ext cx="3765200" cy="5709931"/>
          </a:xfrm>
        </p:spPr>
        <p:txBody>
          <a:bodyPr>
            <a:normAutofit/>
          </a:bodyPr>
          <a:lstStyle/>
          <a:p>
            <a:pPr algn="ctr"/>
            <a:r>
              <a:rPr lang="en-US" dirty="0"/>
              <a:t>Plan for Change</a:t>
            </a:r>
          </a:p>
        </p:txBody>
      </p:sp>
      <p:graphicFrame>
        <p:nvGraphicFramePr>
          <p:cNvPr id="7" name="Content Placeholder 2">
            <a:extLst>
              <a:ext uri="{FF2B5EF4-FFF2-40B4-BE49-F238E27FC236}">
                <a16:creationId xmlns:a16="http://schemas.microsoft.com/office/drawing/2014/main" id="{F2B9AF0D-18CE-491F-92FA-0451E816BE6C}"/>
              </a:ext>
            </a:extLst>
          </p:cNvPr>
          <p:cNvGraphicFramePr>
            <a:graphicFrameLocks noGrp="1"/>
          </p:cNvGraphicFramePr>
          <p:nvPr>
            <p:ph idx="1"/>
            <p:extLst>
              <p:ext uri="{D42A27DB-BD31-4B8C-83A1-F6EECF244321}">
                <p14:modId xmlns:p14="http://schemas.microsoft.com/office/powerpoint/2010/main" val="2983151219"/>
              </p:ext>
            </p:extLst>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6761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7A9026-87C9-4F44-9EC3-75AA7E6FB8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9D4A564-D451-4CDB-971B-95F3B044C6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7" y="0"/>
            <a:ext cx="816874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7CB884E-F589-488F-ADF5-77FF20080A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43" y="643464"/>
            <a:ext cx="6909336" cy="5571072"/>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useBgFill="1">
        <p:nvSpPr>
          <p:cNvPr id="16" name="Rectangle 15">
            <a:extLst>
              <a:ext uri="{FF2B5EF4-FFF2-40B4-BE49-F238E27FC236}">
                <a16:creationId xmlns:a16="http://schemas.microsoft.com/office/drawing/2014/main" id="{11603A8D-1B1C-4538-9FE9-374B8FD555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071" y="809244"/>
            <a:ext cx="6583680" cy="5239512"/>
          </a:xfrm>
          <a:prstGeom prst="rect">
            <a:avLst/>
          </a:prstGeom>
          <a:ln w="6350" cap="sq" cmpd="sng" algn="ctr">
            <a:solidFill>
              <a:schemeClr val="tx1">
                <a:lumMod val="50000"/>
                <a:lumOff val="50000"/>
              </a:schemeClr>
            </a:solidFill>
            <a:prstDash val="solid"/>
            <a:miter lim="800000"/>
          </a:ln>
          <a:effectLst/>
        </p:spPr>
      </p:sp>
      <p:sp>
        <p:nvSpPr>
          <p:cNvPr id="18" name="Rectangle 17">
            <a:extLst>
              <a:ext uri="{FF2B5EF4-FFF2-40B4-BE49-F238E27FC236}">
                <a16:creationId xmlns:a16="http://schemas.microsoft.com/office/drawing/2014/main" id="{69BE86D1-7317-478F-819B-8779B075C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66876" y="0"/>
            <a:ext cx="4025029" cy="6858000"/>
          </a:xfrm>
          <a:prstGeom prst="rect">
            <a:avLst/>
          </a:prstGeom>
          <a:blipFill dpi="0" rotWithShape="1">
            <a:blip r:embed="rId2">
              <a:alphaModFix amt="6000"/>
              <a:duotone>
                <a:schemeClr val="bg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0981A7C-FC6D-4F68-9EEB-3B6A8A17B9FC}"/>
              </a:ext>
            </a:extLst>
          </p:cNvPr>
          <p:cNvSpPr>
            <a:spLocks noGrp="1"/>
          </p:cNvSpPr>
          <p:nvPr>
            <p:ph type="title"/>
          </p:nvPr>
        </p:nvSpPr>
        <p:spPr>
          <a:xfrm>
            <a:off x="8660189" y="643464"/>
            <a:ext cx="2888344" cy="5571071"/>
          </a:xfrm>
        </p:spPr>
        <p:txBody>
          <a:bodyPr>
            <a:normAutofit/>
          </a:bodyPr>
          <a:lstStyle/>
          <a:p>
            <a:r>
              <a:rPr lang="en-US">
                <a:solidFill>
                  <a:schemeClr val="bg1"/>
                </a:solidFill>
              </a:rPr>
              <a:t>Call for Action</a:t>
            </a:r>
          </a:p>
        </p:txBody>
      </p:sp>
      <p:graphicFrame>
        <p:nvGraphicFramePr>
          <p:cNvPr id="5" name="Content Placeholder 2">
            <a:extLst>
              <a:ext uri="{FF2B5EF4-FFF2-40B4-BE49-F238E27FC236}">
                <a16:creationId xmlns:a16="http://schemas.microsoft.com/office/drawing/2014/main" id="{08D19769-CE25-421F-93C2-B0005012B2DE}"/>
              </a:ext>
            </a:extLst>
          </p:cNvPr>
          <p:cNvGraphicFramePr>
            <a:graphicFrameLocks noGrp="1"/>
          </p:cNvGraphicFramePr>
          <p:nvPr>
            <p:ph idx="1"/>
            <p:extLst>
              <p:ext uri="{D42A27DB-BD31-4B8C-83A1-F6EECF244321}">
                <p14:modId xmlns:p14="http://schemas.microsoft.com/office/powerpoint/2010/main" val="2318111658"/>
              </p:ext>
            </p:extLst>
          </p:nvPr>
        </p:nvGraphicFramePr>
        <p:xfrm>
          <a:off x="1286615" y="1286931"/>
          <a:ext cx="5668310" cy="42841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9147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07987-2062-4BC3-A373-D89350E2DCFB}"/>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975E66A-DD48-4A3E-9C48-3D3C736B21E4}"/>
              </a:ext>
            </a:extLst>
          </p:cNvPr>
          <p:cNvSpPr>
            <a:spLocks noGrp="1"/>
          </p:cNvSpPr>
          <p:nvPr>
            <p:ph idx="1"/>
          </p:nvPr>
        </p:nvSpPr>
        <p:spPr/>
        <p:txBody>
          <a:bodyPr>
            <a:normAutofit fontScale="92500" lnSpcReduction="10000"/>
          </a:bodyPr>
          <a:lstStyle/>
          <a:p>
            <a:r>
              <a:rPr lang="en-US" dirty="0"/>
              <a:t>Adams Becker, S., Freeman, A., </a:t>
            </a:r>
            <a:r>
              <a:rPr lang="en-US" dirty="0" err="1"/>
              <a:t>Giesinger</a:t>
            </a:r>
            <a:r>
              <a:rPr lang="en-US" dirty="0"/>
              <a:t> Hall, C., Cummins, M., and </a:t>
            </a:r>
            <a:r>
              <a:rPr lang="en-US" dirty="0" err="1"/>
              <a:t>Yunke</a:t>
            </a:r>
            <a:r>
              <a:rPr lang="en-US" dirty="0"/>
              <a:t>, B., (2016).  </a:t>
            </a:r>
            <a:r>
              <a:rPr lang="en-US" i="1" dirty="0"/>
              <a:t>NMC/</a:t>
            </a:r>
            <a:r>
              <a:rPr lang="en-US" i="1" dirty="0" err="1"/>
              <a:t>CoSN</a:t>
            </a:r>
            <a:r>
              <a:rPr lang="en-US" i="1" dirty="0"/>
              <a:t> Horizon </a:t>
            </a:r>
            <a:r>
              <a:rPr lang="en-US" i="1" dirty="0" err="1"/>
              <a:t>Repor</a:t>
            </a:r>
            <a:r>
              <a:rPr lang="en-US" i="1" dirty="0"/>
              <a:t>:  2016 K-12 Edition.</a:t>
            </a:r>
            <a:r>
              <a:rPr lang="en-US" dirty="0"/>
              <a:t>  Austin, Texas:  The New Media Consortium.</a:t>
            </a:r>
          </a:p>
          <a:p>
            <a:r>
              <a:rPr lang="en-US" dirty="0"/>
              <a:t>Digital Media New Leaders of the 21</a:t>
            </a:r>
            <a:r>
              <a:rPr lang="en-US" baseline="30000" dirty="0"/>
              <a:t>st</a:t>
            </a:r>
            <a:r>
              <a:rPr lang="en-US" dirty="0"/>
              <a:t> Century.  (2014).  Retrieved from http://www.youtube.com/watch?v=jY8afG0vlsU</a:t>
            </a:r>
          </a:p>
          <a:p>
            <a:r>
              <a:rPr lang="en-US" dirty="0"/>
              <a:t>Education Commission.  (August 2013).  </a:t>
            </a:r>
            <a:r>
              <a:rPr lang="en-US" u="sng" dirty="0"/>
              <a:t>Who Pays the Tab for K-12 Education?  How states allocate their share of education costs.</a:t>
            </a:r>
            <a:r>
              <a:rPr lang="en-US" dirty="0"/>
              <a:t>  </a:t>
            </a:r>
            <a:r>
              <a:rPr lang="en-US" i="1" dirty="0"/>
              <a:t>The Progress of Education Reform,</a:t>
            </a:r>
            <a:r>
              <a:rPr lang="en-US" dirty="0"/>
              <a:t> 14(4), 1-7.</a:t>
            </a:r>
          </a:p>
          <a:p>
            <a:r>
              <a:rPr lang="en-US" dirty="0"/>
              <a:t>Healy, Maureen.  (2017).  </a:t>
            </a:r>
            <a:r>
              <a:rPr lang="en-US" u="sng" dirty="0"/>
              <a:t>Research finds the effects of homework on elementary school students, and the results are surprising.</a:t>
            </a:r>
            <a:r>
              <a:rPr lang="en-US" dirty="0"/>
              <a:t>  Retrieved from https://www.lifehack.org/385878/research-finds-the-effects-of-homework-on-elementary-school-students-and-the-results-are-surprising</a:t>
            </a:r>
          </a:p>
          <a:p>
            <a:r>
              <a:rPr lang="en-US" i="1" dirty="0"/>
              <a:t>Journal of the Education of Young Scientists and Giftedness.</a:t>
            </a:r>
            <a:r>
              <a:rPr lang="en-US" dirty="0"/>
              <a:t>  (2012).  </a:t>
            </a:r>
            <a:r>
              <a:rPr lang="en-US" u="sng" dirty="0"/>
              <a:t>How do Educational Professionals Understand Creativity?</a:t>
            </a:r>
            <a:r>
              <a:rPr lang="en-US" dirty="0"/>
              <a:t>  Vol. 2 Issue 2, p. 41-48, 8p.</a:t>
            </a:r>
          </a:p>
          <a:p>
            <a:r>
              <a:rPr lang="en-US" dirty="0" err="1"/>
              <a:t>Kurti</a:t>
            </a:r>
            <a:r>
              <a:rPr lang="en-US" dirty="0"/>
              <a:t>, S., </a:t>
            </a:r>
            <a:r>
              <a:rPr lang="en-US" dirty="0" err="1"/>
              <a:t>Kurti</a:t>
            </a:r>
            <a:r>
              <a:rPr lang="en-US" dirty="0"/>
              <a:t>, D, and Fleming, L.  (2014).  </a:t>
            </a:r>
            <a:r>
              <a:rPr lang="en-US" u="sng" dirty="0"/>
              <a:t>Practical Implementation of an Educational Makerspace</a:t>
            </a:r>
            <a:r>
              <a:rPr lang="en-US" dirty="0"/>
              <a:t>.  </a:t>
            </a:r>
            <a:r>
              <a:rPr lang="en-US" i="1" dirty="0"/>
              <a:t>Teacher Librarian</a:t>
            </a:r>
            <a:r>
              <a:rPr lang="en-US" dirty="0"/>
              <a:t>.  Dec. 2014, Vol 42 Issue 2, p20-24.  5p.</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421847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76C9A-AB8D-4547-AD5B-A6325BC81A0F}"/>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F5A89412-CF01-40A6-98B0-5F60D0510C11}"/>
              </a:ext>
            </a:extLst>
          </p:cNvPr>
          <p:cNvSpPr>
            <a:spLocks noGrp="1"/>
          </p:cNvSpPr>
          <p:nvPr>
            <p:ph idx="1"/>
          </p:nvPr>
        </p:nvSpPr>
        <p:spPr/>
        <p:txBody>
          <a:bodyPr/>
          <a:lstStyle/>
          <a:p>
            <a:r>
              <a:rPr lang="en-US" dirty="0"/>
              <a:t>Mackey, B. W., Reese, K., &amp; </a:t>
            </a:r>
            <a:r>
              <a:rPr lang="en-US" dirty="0" err="1"/>
              <a:t>Macky</a:t>
            </a:r>
            <a:r>
              <a:rPr lang="en-US" dirty="0"/>
              <a:t>, W. C.  (2011).  </a:t>
            </a:r>
            <a:r>
              <a:rPr lang="en-US" u="sng" dirty="0"/>
              <a:t>Demographics of homeschooler:  A regional analysis within the national parameters.</a:t>
            </a:r>
            <a:r>
              <a:rPr lang="en-US" dirty="0"/>
              <a:t> </a:t>
            </a:r>
            <a:r>
              <a:rPr lang="en-US" i="1" dirty="0"/>
              <a:t>Education</a:t>
            </a:r>
            <a:r>
              <a:rPr lang="en-US" dirty="0"/>
              <a:t>, 132(1), 133-140.</a:t>
            </a:r>
          </a:p>
          <a:p>
            <a:r>
              <a:rPr lang="en-US" dirty="0" err="1"/>
              <a:t>Mietzner</a:t>
            </a:r>
            <a:r>
              <a:rPr lang="en-US" dirty="0"/>
              <a:t>, Dana and </a:t>
            </a:r>
            <a:r>
              <a:rPr lang="en-US" dirty="0" err="1"/>
              <a:t>Reger</a:t>
            </a:r>
            <a:r>
              <a:rPr lang="en-US" dirty="0"/>
              <a:t>, Guido.  (2005).  </a:t>
            </a:r>
            <a:r>
              <a:rPr lang="en-US" u="sng" dirty="0"/>
              <a:t>Advantages and disadvantages of scenario approaches for strategies foresight.</a:t>
            </a:r>
            <a:r>
              <a:rPr lang="en-US" dirty="0"/>
              <a:t>  Int. J. Technology Intelligence and Planning, Vol. 1 Issue 2, p. 220-239.</a:t>
            </a:r>
          </a:p>
          <a:p>
            <a:r>
              <a:rPr lang="en-US" dirty="0"/>
              <a:t>Prensky, Marc.  (2013).  </a:t>
            </a:r>
            <a:r>
              <a:rPr lang="en-US" u="sng" dirty="0"/>
              <a:t>Our Brains Extended.</a:t>
            </a:r>
            <a:r>
              <a:rPr lang="en-US" dirty="0"/>
              <a:t>  </a:t>
            </a:r>
            <a:r>
              <a:rPr lang="en-US" i="1" dirty="0"/>
              <a:t>Educational Leadership</a:t>
            </a:r>
            <a:r>
              <a:rPr lang="en-US" dirty="0"/>
              <a:t>, 70(6) 22-27.</a:t>
            </a:r>
          </a:p>
          <a:p>
            <a:r>
              <a:rPr lang="en-US" dirty="0" err="1"/>
              <a:t>Sobrero</a:t>
            </a:r>
            <a:r>
              <a:rPr lang="en-US" dirty="0"/>
              <a:t>, Patricia.  (2004).  </a:t>
            </a:r>
            <a:r>
              <a:rPr lang="en-US" u="sng" dirty="0"/>
              <a:t>The steps for </a:t>
            </a:r>
            <a:r>
              <a:rPr lang="en-US" u="sng" dirty="0" err="1"/>
              <a:t>futuring</a:t>
            </a:r>
            <a:r>
              <a:rPr lang="en-US" dirty="0"/>
              <a:t>.  Journal of </a:t>
            </a:r>
            <a:r>
              <a:rPr lang="en-US" dirty="0" err="1"/>
              <a:t>Extention</a:t>
            </a:r>
            <a:r>
              <a:rPr lang="en-US" dirty="0"/>
              <a:t>, Vol. 42, Issue 3. </a:t>
            </a:r>
          </a:p>
          <a:p>
            <a:r>
              <a:rPr lang="en-US" dirty="0"/>
              <a:t>Yates, J. R.  (2008).  </a:t>
            </a:r>
            <a:r>
              <a:rPr lang="en-US" u="sng" dirty="0"/>
              <a:t>Demographic imperatives for education reform for culturally and linguistically diverse students.</a:t>
            </a:r>
            <a:r>
              <a:rPr lang="en-US" dirty="0"/>
              <a:t>  </a:t>
            </a:r>
            <a:r>
              <a:rPr lang="en-US" i="1" dirty="0"/>
              <a:t>Multiple Voices for Ethnically Diverse Exceptional Learners</a:t>
            </a:r>
            <a:r>
              <a:rPr lang="en-US" dirty="0"/>
              <a:t>, 11(1), 4-12.</a:t>
            </a:r>
          </a:p>
          <a:p>
            <a:endParaRPr lang="en-US" dirty="0"/>
          </a:p>
        </p:txBody>
      </p:sp>
    </p:spTree>
    <p:extLst>
      <p:ext uri="{BB962C8B-B14F-4D97-AF65-F5344CB8AC3E}">
        <p14:creationId xmlns:p14="http://schemas.microsoft.com/office/powerpoint/2010/main" val="10086843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17</TotalTime>
  <Words>1508</Words>
  <Application>Microsoft Office PowerPoint</Application>
  <PresentationFormat>Widescreen</PresentationFormat>
  <Paragraphs>88</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Century Gothic</vt:lpstr>
      <vt:lpstr>Garamond</vt:lpstr>
      <vt:lpstr>Savon</vt:lpstr>
      <vt:lpstr>Future Vision of Education</vt:lpstr>
      <vt:lpstr>History Past and Present</vt:lpstr>
      <vt:lpstr>Horizon Reports Technology</vt:lpstr>
      <vt:lpstr>Scenarios and Scanning</vt:lpstr>
      <vt:lpstr>Scenarios and Scanning continued</vt:lpstr>
      <vt:lpstr>Technology Trends</vt:lpstr>
      <vt:lpstr>Economic/Public Policy Trends</vt:lpstr>
      <vt:lpstr>Demographic Policy</vt:lpstr>
      <vt:lpstr>Vision/Plan</vt:lpstr>
      <vt:lpstr>Plan for Change</vt:lpstr>
      <vt:lpstr>Call for Action</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Future Vision of Education</dc:title>
  <dc:creator>Megan</dc:creator>
  <cp:lastModifiedBy>Megan</cp:lastModifiedBy>
  <cp:revision>3</cp:revision>
  <dcterms:created xsi:type="dcterms:W3CDTF">2019-04-22T01:29:15Z</dcterms:created>
  <dcterms:modified xsi:type="dcterms:W3CDTF">2019-04-26T21:50:07Z</dcterms:modified>
</cp:coreProperties>
</file>